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4" r:id="rId2"/>
    <p:sldId id="256" r:id="rId3"/>
    <p:sldId id="257" r:id="rId4"/>
    <p:sldId id="258" r:id="rId5"/>
    <p:sldId id="259" r:id="rId6"/>
    <p:sldId id="260" r:id="rId7"/>
    <p:sldId id="261" r:id="rId8"/>
    <p:sldId id="262" r:id="rId9"/>
    <p:sldId id="264"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4" r:id="rId58"/>
    <p:sldId id="315" r:id="rId59"/>
    <p:sldId id="316" r:id="rId60"/>
    <p:sldId id="317" r:id="rId61"/>
    <p:sldId id="319" r:id="rId62"/>
    <p:sldId id="318" r:id="rId63"/>
    <p:sldId id="320" r:id="rId64"/>
    <p:sldId id="321" r:id="rId65"/>
    <p:sldId id="322" r:id="rId66"/>
    <p:sldId id="323" r:id="rId67"/>
    <p:sldId id="324" r:id="rId68"/>
    <p:sldId id="325" r:id="rId69"/>
    <p:sldId id="333" r:id="rId70"/>
    <p:sldId id="326" r:id="rId71"/>
    <p:sldId id="327" r:id="rId72"/>
    <p:sldId id="328" r:id="rId73"/>
    <p:sldId id="329" r:id="rId74"/>
    <p:sldId id="330" r:id="rId75"/>
    <p:sldId id="331" r:id="rId76"/>
    <p:sldId id="332" r:id="rId7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86" d="100"/>
          <a:sy n="86" d="100"/>
        </p:scale>
        <p:origin x="11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EAD96-1D71-4052-912B-882DAA0295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D89D24B-4662-4047-AC70-F4BC58DF53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CF6ADC1-2453-4D8D-9AD3-6EA93DEFBC2F}"/>
              </a:ext>
            </a:extLst>
          </p:cNvPr>
          <p:cNvSpPr>
            <a:spLocks noGrp="1"/>
          </p:cNvSpPr>
          <p:nvPr>
            <p:ph type="dt" sz="half" idx="10"/>
          </p:nvPr>
        </p:nvSpPr>
        <p:spPr/>
        <p:txBody>
          <a:bodyPr/>
          <a:lstStyle/>
          <a:p>
            <a:fld id="{C36C60AF-FF10-4793-A4F5-4E76571130CD}" type="datetimeFigureOut">
              <a:rPr lang="en-GB" smtClean="0"/>
              <a:t>15/12/2017</a:t>
            </a:fld>
            <a:endParaRPr lang="en-GB"/>
          </a:p>
        </p:txBody>
      </p:sp>
      <p:sp>
        <p:nvSpPr>
          <p:cNvPr id="5" name="Footer Placeholder 4">
            <a:extLst>
              <a:ext uri="{FF2B5EF4-FFF2-40B4-BE49-F238E27FC236}">
                <a16:creationId xmlns:a16="http://schemas.microsoft.com/office/drawing/2014/main" id="{A6E87BB6-17E9-4CB6-9CAB-9B99E55F35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DAC029F-E748-4B6C-B45F-8E895662ADDF}"/>
              </a:ext>
            </a:extLst>
          </p:cNvPr>
          <p:cNvSpPr>
            <a:spLocks noGrp="1"/>
          </p:cNvSpPr>
          <p:nvPr>
            <p:ph type="sldNum" sz="quarter" idx="12"/>
          </p:nvPr>
        </p:nvSpPr>
        <p:spPr/>
        <p:txBody>
          <a:bodyPr/>
          <a:lstStyle/>
          <a:p>
            <a:fld id="{ABEE290E-1FCC-4980-B9C7-2496C9FCF310}" type="slidenum">
              <a:rPr lang="en-GB" smtClean="0"/>
              <a:t>‹#›</a:t>
            </a:fld>
            <a:endParaRPr lang="en-GB"/>
          </a:p>
        </p:txBody>
      </p:sp>
    </p:spTree>
    <p:extLst>
      <p:ext uri="{BB962C8B-B14F-4D97-AF65-F5344CB8AC3E}">
        <p14:creationId xmlns:p14="http://schemas.microsoft.com/office/powerpoint/2010/main" val="3656153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EBCFC-8A16-4C69-AAE5-F758886B3E8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DFF0DD7-87E4-4AAE-8C6A-EDC52803996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17264BC-A777-40AC-B055-452C8DA1AC53}"/>
              </a:ext>
            </a:extLst>
          </p:cNvPr>
          <p:cNvSpPr>
            <a:spLocks noGrp="1"/>
          </p:cNvSpPr>
          <p:nvPr>
            <p:ph type="dt" sz="half" idx="10"/>
          </p:nvPr>
        </p:nvSpPr>
        <p:spPr/>
        <p:txBody>
          <a:bodyPr/>
          <a:lstStyle/>
          <a:p>
            <a:fld id="{C36C60AF-FF10-4793-A4F5-4E76571130CD}" type="datetimeFigureOut">
              <a:rPr lang="en-GB" smtClean="0"/>
              <a:t>15/12/2017</a:t>
            </a:fld>
            <a:endParaRPr lang="en-GB"/>
          </a:p>
        </p:txBody>
      </p:sp>
      <p:sp>
        <p:nvSpPr>
          <p:cNvPr id="5" name="Footer Placeholder 4">
            <a:extLst>
              <a:ext uri="{FF2B5EF4-FFF2-40B4-BE49-F238E27FC236}">
                <a16:creationId xmlns:a16="http://schemas.microsoft.com/office/drawing/2014/main" id="{9A2DB10F-70DF-4B61-BDBF-126054BDADA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E8CB6A7-6B26-4AE5-B186-E829759D4064}"/>
              </a:ext>
            </a:extLst>
          </p:cNvPr>
          <p:cNvSpPr>
            <a:spLocks noGrp="1"/>
          </p:cNvSpPr>
          <p:nvPr>
            <p:ph type="sldNum" sz="quarter" idx="12"/>
          </p:nvPr>
        </p:nvSpPr>
        <p:spPr/>
        <p:txBody>
          <a:bodyPr/>
          <a:lstStyle/>
          <a:p>
            <a:fld id="{ABEE290E-1FCC-4980-B9C7-2496C9FCF310}" type="slidenum">
              <a:rPr lang="en-GB" smtClean="0"/>
              <a:t>‹#›</a:t>
            </a:fld>
            <a:endParaRPr lang="en-GB"/>
          </a:p>
        </p:txBody>
      </p:sp>
    </p:spTree>
    <p:extLst>
      <p:ext uri="{BB962C8B-B14F-4D97-AF65-F5344CB8AC3E}">
        <p14:creationId xmlns:p14="http://schemas.microsoft.com/office/powerpoint/2010/main" val="1800288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E3E45F-9565-4395-B674-26D82CA1CF6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7C5F24A-A9F6-483B-95D9-68F13588352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AD4749A-B971-461E-9126-E6E5E77D8E20}"/>
              </a:ext>
            </a:extLst>
          </p:cNvPr>
          <p:cNvSpPr>
            <a:spLocks noGrp="1"/>
          </p:cNvSpPr>
          <p:nvPr>
            <p:ph type="dt" sz="half" idx="10"/>
          </p:nvPr>
        </p:nvSpPr>
        <p:spPr/>
        <p:txBody>
          <a:bodyPr/>
          <a:lstStyle/>
          <a:p>
            <a:fld id="{C36C60AF-FF10-4793-A4F5-4E76571130CD}" type="datetimeFigureOut">
              <a:rPr lang="en-GB" smtClean="0"/>
              <a:t>15/12/2017</a:t>
            </a:fld>
            <a:endParaRPr lang="en-GB"/>
          </a:p>
        </p:txBody>
      </p:sp>
      <p:sp>
        <p:nvSpPr>
          <p:cNvPr id="5" name="Footer Placeholder 4">
            <a:extLst>
              <a:ext uri="{FF2B5EF4-FFF2-40B4-BE49-F238E27FC236}">
                <a16:creationId xmlns:a16="http://schemas.microsoft.com/office/drawing/2014/main" id="{A270D1BF-7D37-4A9F-A2B9-859020BE759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E4E2C5-4322-4EBE-8D73-25290C6E0E6D}"/>
              </a:ext>
            </a:extLst>
          </p:cNvPr>
          <p:cNvSpPr>
            <a:spLocks noGrp="1"/>
          </p:cNvSpPr>
          <p:nvPr>
            <p:ph type="sldNum" sz="quarter" idx="12"/>
          </p:nvPr>
        </p:nvSpPr>
        <p:spPr/>
        <p:txBody>
          <a:bodyPr/>
          <a:lstStyle/>
          <a:p>
            <a:fld id="{ABEE290E-1FCC-4980-B9C7-2496C9FCF310}" type="slidenum">
              <a:rPr lang="en-GB" smtClean="0"/>
              <a:t>‹#›</a:t>
            </a:fld>
            <a:endParaRPr lang="en-GB"/>
          </a:p>
        </p:txBody>
      </p:sp>
    </p:spTree>
    <p:extLst>
      <p:ext uri="{BB962C8B-B14F-4D97-AF65-F5344CB8AC3E}">
        <p14:creationId xmlns:p14="http://schemas.microsoft.com/office/powerpoint/2010/main" val="2373494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D677C-8346-46DF-B6A9-02117C1D745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9CB1B0B-4D6F-4A04-BBC6-543A7A3BE39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97B982-9723-47CC-B338-5279A2048F8F}"/>
              </a:ext>
            </a:extLst>
          </p:cNvPr>
          <p:cNvSpPr>
            <a:spLocks noGrp="1"/>
          </p:cNvSpPr>
          <p:nvPr>
            <p:ph type="dt" sz="half" idx="10"/>
          </p:nvPr>
        </p:nvSpPr>
        <p:spPr/>
        <p:txBody>
          <a:bodyPr/>
          <a:lstStyle/>
          <a:p>
            <a:fld id="{C36C60AF-FF10-4793-A4F5-4E76571130CD}" type="datetimeFigureOut">
              <a:rPr lang="en-GB" smtClean="0"/>
              <a:t>15/12/2017</a:t>
            </a:fld>
            <a:endParaRPr lang="en-GB"/>
          </a:p>
        </p:txBody>
      </p:sp>
      <p:sp>
        <p:nvSpPr>
          <p:cNvPr id="5" name="Footer Placeholder 4">
            <a:extLst>
              <a:ext uri="{FF2B5EF4-FFF2-40B4-BE49-F238E27FC236}">
                <a16:creationId xmlns:a16="http://schemas.microsoft.com/office/drawing/2014/main" id="{60A9769E-32D9-4F94-B5F1-3A7743D0582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B0E022D-5012-4CD6-817B-BD00BF24A8D8}"/>
              </a:ext>
            </a:extLst>
          </p:cNvPr>
          <p:cNvSpPr>
            <a:spLocks noGrp="1"/>
          </p:cNvSpPr>
          <p:nvPr>
            <p:ph type="sldNum" sz="quarter" idx="12"/>
          </p:nvPr>
        </p:nvSpPr>
        <p:spPr/>
        <p:txBody>
          <a:bodyPr/>
          <a:lstStyle/>
          <a:p>
            <a:fld id="{ABEE290E-1FCC-4980-B9C7-2496C9FCF310}" type="slidenum">
              <a:rPr lang="en-GB" smtClean="0"/>
              <a:t>‹#›</a:t>
            </a:fld>
            <a:endParaRPr lang="en-GB"/>
          </a:p>
        </p:txBody>
      </p:sp>
    </p:spTree>
    <p:extLst>
      <p:ext uri="{BB962C8B-B14F-4D97-AF65-F5344CB8AC3E}">
        <p14:creationId xmlns:p14="http://schemas.microsoft.com/office/powerpoint/2010/main" val="354373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5B977-DDE2-462C-8EA0-DE31751311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4708BFC-D4D0-439C-A14A-538B532B3B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8F59591-07B7-4637-A753-7C8B3547AEA3}"/>
              </a:ext>
            </a:extLst>
          </p:cNvPr>
          <p:cNvSpPr>
            <a:spLocks noGrp="1"/>
          </p:cNvSpPr>
          <p:nvPr>
            <p:ph type="dt" sz="half" idx="10"/>
          </p:nvPr>
        </p:nvSpPr>
        <p:spPr/>
        <p:txBody>
          <a:bodyPr/>
          <a:lstStyle/>
          <a:p>
            <a:fld id="{C36C60AF-FF10-4793-A4F5-4E76571130CD}" type="datetimeFigureOut">
              <a:rPr lang="en-GB" smtClean="0"/>
              <a:t>15/12/2017</a:t>
            </a:fld>
            <a:endParaRPr lang="en-GB"/>
          </a:p>
        </p:txBody>
      </p:sp>
      <p:sp>
        <p:nvSpPr>
          <p:cNvPr id="5" name="Footer Placeholder 4">
            <a:extLst>
              <a:ext uri="{FF2B5EF4-FFF2-40B4-BE49-F238E27FC236}">
                <a16:creationId xmlns:a16="http://schemas.microsoft.com/office/drawing/2014/main" id="{C11F85DA-79C7-4444-A88F-6334B8E363D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B279AF-3B6F-479D-A781-56AE9A5EE21F}"/>
              </a:ext>
            </a:extLst>
          </p:cNvPr>
          <p:cNvSpPr>
            <a:spLocks noGrp="1"/>
          </p:cNvSpPr>
          <p:nvPr>
            <p:ph type="sldNum" sz="quarter" idx="12"/>
          </p:nvPr>
        </p:nvSpPr>
        <p:spPr/>
        <p:txBody>
          <a:bodyPr/>
          <a:lstStyle/>
          <a:p>
            <a:fld id="{ABEE290E-1FCC-4980-B9C7-2496C9FCF310}" type="slidenum">
              <a:rPr lang="en-GB" smtClean="0"/>
              <a:t>‹#›</a:t>
            </a:fld>
            <a:endParaRPr lang="en-GB"/>
          </a:p>
        </p:txBody>
      </p:sp>
    </p:spTree>
    <p:extLst>
      <p:ext uri="{BB962C8B-B14F-4D97-AF65-F5344CB8AC3E}">
        <p14:creationId xmlns:p14="http://schemas.microsoft.com/office/powerpoint/2010/main" val="4269551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4FA21-D2CC-4414-94B9-5EF25650DBD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F60D53E-801A-41D3-BED6-54DE9D810A5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B40DD9B-67BD-4A38-80F3-7A9146F23E9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C314B71-47A4-4502-BF62-C416F9392C7C}"/>
              </a:ext>
            </a:extLst>
          </p:cNvPr>
          <p:cNvSpPr>
            <a:spLocks noGrp="1"/>
          </p:cNvSpPr>
          <p:nvPr>
            <p:ph type="dt" sz="half" idx="10"/>
          </p:nvPr>
        </p:nvSpPr>
        <p:spPr/>
        <p:txBody>
          <a:bodyPr/>
          <a:lstStyle/>
          <a:p>
            <a:fld id="{C36C60AF-FF10-4793-A4F5-4E76571130CD}" type="datetimeFigureOut">
              <a:rPr lang="en-GB" smtClean="0"/>
              <a:t>15/12/2017</a:t>
            </a:fld>
            <a:endParaRPr lang="en-GB"/>
          </a:p>
        </p:txBody>
      </p:sp>
      <p:sp>
        <p:nvSpPr>
          <p:cNvPr id="6" name="Footer Placeholder 5">
            <a:extLst>
              <a:ext uri="{FF2B5EF4-FFF2-40B4-BE49-F238E27FC236}">
                <a16:creationId xmlns:a16="http://schemas.microsoft.com/office/drawing/2014/main" id="{B18CBD82-5968-4DF9-A66B-7ED4446C215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17DB9B-4A0F-4E32-9E26-BA5BF6EEAA59}"/>
              </a:ext>
            </a:extLst>
          </p:cNvPr>
          <p:cNvSpPr>
            <a:spLocks noGrp="1"/>
          </p:cNvSpPr>
          <p:nvPr>
            <p:ph type="sldNum" sz="quarter" idx="12"/>
          </p:nvPr>
        </p:nvSpPr>
        <p:spPr/>
        <p:txBody>
          <a:bodyPr/>
          <a:lstStyle/>
          <a:p>
            <a:fld id="{ABEE290E-1FCC-4980-B9C7-2496C9FCF310}" type="slidenum">
              <a:rPr lang="en-GB" smtClean="0"/>
              <a:t>‹#›</a:t>
            </a:fld>
            <a:endParaRPr lang="en-GB"/>
          </a:p>
        </p:txBody>
      </p:sp>
    </p:spTree>
    <p:extLst>
      <p:ext uri="{BB962C8B-B14F-4D97-AF65-F5344CB8AC3E}">
        <p14:creationId xmlns:p14="http://schemas.microsoft.com/office/powerpoint/2010/main" val="1058651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97681-46CF-433C-9E0F-136246D1A8F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448E2D5-72FC-4A8C-A575-653635D7C3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36D7174-85B9-4F7F-A808-E5E4A50BFFC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A3FDAC7-F338-4406-B3CB-E231660D60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50B674C-69A3-4B8F-A353-7583CC77C01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6EC3F7F-DE7D-4A65-87BE-48259AC52D2D}"/>
              </a:ext>
            </a:extLst>
          </p:cNvPr>
          <p:cNvSpPr>
            <a:spLocks noGrp="1"/>
          </p:cNvSpPr>
          <p:nvPr>
            <p:ph type="dt" sz="half" idx="10"/>
          </p:nvPr>
        </p:nvSpPr>
        <p:spPr/>
        <p:txBody>
          <a:bodyPr/>
          <a:lstStyle/>
          <a:p>
            <a:fld id="{C36C60AF-FF10-4793-A4F5-4E76571130CD}" type="datetimeFigureOut">
              <a:rPr lang="en-GB" smtClean="0"/>
              <a:t>15/12/2017</a:t>
            </a:fld>
            <a:endParaRPr lang="en-GB"/>
          </a:p>
        </p:txBody>
      </p:sp>
      <p:sp>
        <p:nvSpPr>
          <p:cNvPr id="8" name="Footer Placeholder 7">
            <a:extLst>
              <a:ext uri="{FF2B5EF4-FFF2-40B4-BE49-F238E27FC236}">
                <a16:creationId xmlns:a16="http://schemas.microsoft.com/office/drawing/2014/main" id="{E55344B6-D2DE-4769-8E44-01C4CF83657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D60D20C-F704-4F43-90B7-66D0DBADCCCE}"/>
              </a:ext>
            </a:extLst>
          </p:cNvPr>
          <p:cNvSpPr>
            <a:spLocks noGrp="1"/>
          </p:cNvSpPr>
          <p:nvPr>
            <p:ph type="sldNum" sz="quarter" idx="12"/>
          </p:nvPr>
        </p:nvSpPr>
        <p:spPr/>
        <p:txBody>
          <a:bodyPr/>
          <a:lstStyle/>
          <a:p>
            <a:fld id="{ABEE290E-1FCC-4980-B9C7-2496C9FCF310}" type="slidenum">
              <a:rPr lang="en-GB" smtClean="0"/>
              <a:t>‹#›</a:t>
            </a:fld>
            <a:endParaRPr lang="en-GB"/>
          </a:p>
        </p:txBody>
      </p:sp>
    </p:spTree>
    <p:extLst>
      <p:ext uri="{BB962C8B-B14F-4D97-AF65-F5344CB8AC3E}">
        <p14:creationId xmlns:p14="http://schemas.microsoft.com/office/powerpoint/2010/main" val="103027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EC848-DC09-466B-9260-312F20A9A8B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11BA66B-4E48-4949-8049-10D408B581E1}"/>
              </a:ext>
            </a:extLst>
          </p:cNvPr>
          <p:cNvSpPr>
            <a:spLocks noGrp="1"/>
          </p:cNvSpPr>
          <p:nvPr>
            <p:ph type="dt" sz="half" idx="10"/>
          </p:nvPr>
        </p:nvSpPr>
        <p:spPr/>
        <p:txBody>
          <a:bodyPr/>
          <a:lstStyle/>
          <a:p>
            <a:fld id="{C36C60AF-FF10-4793-A4F5-4E76571130CD}" type="datetimeFigureOut">
              <a:rPr lang="en-GB" smtClean="0"/>
              <a:t>15/12/2017</a:t>
            </a:fld>
            <a:endParaRPr lang="en-GB"/>
          </a:p>
        </p:txBody>
      </p:sp>
      <p:sp>
        <p:nvSpPr>
          <p:cNvPr id="4" name="Footer Placeholder 3">
            <a:extLst>
              <a:ext uri="{FF2B5EF4-FFF2-40B4-BE49-F238E27FC236}">
                <a16:creationId xmlns:a16="http://schemas.microsoft.com/office/drawing/2014/main" id="{0261F181-EBAA-41C4-9376-B353C145C07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F97789D-D78E-4E5D-82D2-2CC4265142B0}"/>
              </a:ext>
            </a:extLst>
          </p:cNvPr>
          <p:cNvSpPr>
            <a:spLocks noGrp="1"/>
          </p:cNvSpPr>
          <p:nvPr>
            <p:ph type="sldNum" sz="quarter" idx="12"/>
          </p:nvPr>
        </p:nvSpPr>
        <p:spPr/>
        <p:txBody>
          <a:bodyPr/>
          <a:lstStyle/>
          <a:p>
            <a:fld id="{ABEE290E-1FCC-4980-B9C7-2496C9FCF310}" type="slidenum">
              <a:rPr lang="en-GB" smtClean="0"/>
              <a:t>‹#›</a:t>
            </a:fld>
            <a:endParaRPr lang="en-GB"/>
          </a:p>
        </p:txBody>
      </p:sp>
    </p:spTree>
    <p:extLst>
      <p:ext uri="{BB962C8B-B14F-4D97-AF65-F5344CB8AC3E}">
        <p14:creationId xmlns:p14="http://schemas.microsoft.com/office/powerpoint/2010/main" val="2592558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A9FA0C-808D-460F-96DB-4D6067907B17}"/>
              </a:ext>
            </a:extLst>
          </p:cNvPr>
          <p:cNvSpPr>
            <a:spLocks noGrp="1"/>
          </p:cNvSpPr>
          <p:nvPr>
            <p:ph type="dt" sz="half" idx="10"/>
          </p:nvPr>
        </p:nvSpPr>
        <p:spPr/>
        <p:txBody>
          <a:bodyPr/>
          <a:lstStyle/>
          <a:p>
            <a:fld id="{C36C60AF-FF10-4793-A4F5-4E76571130CD}" type="datetimeFigureOut">
              <a:rPr lang="en-GB" smtClean="0"/>
              <a:t>15/12/2017</a:t>
            </a:fld>
            <a:endParaRPr lang="en-GB"/>
          </a:p>
        </p:txBody>
      </p:sp>
      <p:sp>
        <p:nvSpPr>
          <p:cNvPr id="3" name="Footer Placeholder 2">
            <a:extLst>
              <a:ext uri="{FF2B5EF4-FFF2-40B4-BE49-F238E27FC236}">
                <a16:creationId xmlns:a16="http://schemas.microsoft.com/office/drawing/2014/main" id="{4009E2FF-1199-4F6B-B479-8279B05D454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298AC44-69F1-4D25-8AB1-F5998DF761BF}"/>
              </a:ext>
            </a:extLst>
          </p:cNvPr>
          <p:cNvSpPr>
            <a:spLocks noGrp="1"/>
          </p:cNvSpPr>
          <p:nvPr>
            <p:ph type="sldNum" sz="quarter" idx="12"/>
          </p:nvPr>
        </p:nvSpPr>
        <p:spPr/>
        <p:txBody>
          <a:bodyPr/>
          <a:lstStyle/>
          <a:p>
            <a:fld id="{ABEE290E-1FCC-4980-B9C7-2496C9FCF310}" type="slidenum">
              <a:rPr lang="en-GB" smtClean="0"/>
              <a:t>‹#›</a:t>
            </a:fld>
            <a:endParaRPr lang="en-GB"/>
          </a:p>
        </p:txBody>
      </p:sp>
    </p:spTree>
    <p:extLst>
      <p:ext uri="{BB962C8B-B14F-4D97-AF65-F5344CB8AC3E}">
        <p14:creationId xmlns:p14="http://schemas.microsoft.com/office/powerpoint/2010/main" val="402849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59893-4F3F-4948-AC43-489E258898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3725C8-9A57-4EFB-B591-8BA5DD9DF7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8ACFA5F-56E3-4A9A-8A3A-F7C244B847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6DBFBBD-8C3C-4039-86DF-D72D2800E170}"/>
              </a:ext>
            </a:extLst>
          </p:cNvPr>
          <p:cNvSpPr>
            <a:spLocks noGrp="1"/>
          </p:cNvSpPr>
          <p:nvPr>
            <p:ph type="dt" sz="half" idx="10"/>
          </p:nvPr>
        </p:nvSpPr>
        <p:spPr/>
        <p:txBody>
          <a:bodyPr/>
          <a:lstStyle/>
          <a:p>
            <a:fld id="{C36C60AF-FF10-4793-A4F5-4E76571130CD}" type="datetimeFigureOut">
              <a:rPr lang="en-GB" smtClean="0"/>
              <a:t>15/12/2017</a:t>
            </a:fld>
            <a:endParaRPr lang="en-GB"/>
          </a:p>
        </p:txBody>
      </p:sp>
      <p:sp>
        <p:nvSpPr>
          <p:cNvPr id="6" name="Footer Placeholder 5">
            <a:extLst>
              <a:ext uri="{FF2B5EF4-FFF2-40B4-BE49-F238E27FC236}">
                <a16:creationId xmlns:a16="http://schemas.microsoft.com/office/drawing/2014/main" id="{CFA1A658-F92F-49C5-B9FC-76D13C673E9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C594992-9E7B-4339-8ED5-C1A045ED18E3}"/>
              </a:ext>
            </a:extLst>
          </p:cNvPr>
          <p:cNvSpPr>
            <a:spLocks noGrp="1"/>
          </p:cNvSpPr>
          <p:nvPr>
            <p:ph type="sldNum" sz="quarter" idx="12"/>
          </p:nvPr>
        </p:nvSpPr>
        <p:spPr/>
        <p:txBody>
          <a:bodyPr/>
          <a:lstStyle/>
          <a:p>
            <a:fld id="{ABEE290E-1FCC-4980-B9C7-2496C9FCF310}" type="slidenum">
              <a:rPr lang="en-GB" smtClean="0"/>
              <a:t>‹#›</a:t>
            </a:fld>
            <a:endParaRPr lang="en-GB"/>
          </a:p>
        </p:txBody>
      </p:sp>
    </p:spTree>
    <p:extLst>
      <p:ext uri="{BB962C8B-B14F-4D97-AF65-F5344CB8AC3E}">
        <p14:creationId xmlns:p14="http://schemas.microsoft.com/office/powerpoint/2010/main" val="2212524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5E53F-FC93-483E-B92C-28208F90FE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0A2F89A-8E78-4D2A-BDDE-7A85B7DCEA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AEF7CC5-43B7-483B-96B2-6CF60F2E40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67A73F0-6DA4-40E1-AA84-AEF4F99BEC8C}"/>
              </a:ext>
            </a:extLst>
          </p:cNvPr>
          <p:cNvSpPr>
            <a:spLocks noGrp="1"/>
          </p:cNvSpPr>
          <p:nvPr>
            <p:ph type="dt" sz="half" idx="10"/>
          </p:nvPr>
        </p:nvSpPr>
        <p:spPr/>
        <p:txBody>
          <a:bodyPr/>
          <a:lstStyle/>
          <a:p>
            <a:fld id="{C36C60AF-FF10-4793-A4F5-4E76571130CD}" type="datetimeFigureOut">
              <a:rPr lang="en-GB" smtClean="0"/>
              <a:t>15/12/2017</a:t>
            </a:fld>
            <a:endParaRPr lang="en-GB"/>
          </a:p>
        </p:txBody>
      </p:sp>
      <p:sp>
        <p:nvSpPr>
          <p:cNvPr id="6" name="Footer Placeholder 5">
            <a:extLst>
              <a:ext uri="{FF2B5EF4-FFF2-40B4-BE49-F238E27FC236}">
                <a16:creationId xmlns:a16="http://schemas.microsoft.com/office/drawing/2014/main" id="{544914E2-DA2B-4FAC-92F1-EE57D7AD0B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52B9AFB-5472-48A9-91AE-663AC76C8784}"/>
              </a:ext>
            </a:extLst>
          </p:cNvPr>
          <p:cNvSpPr>
            <a:spLocks noGrp="1"/>
          </p:cNvSpPr>
          <p:nvPr>
            <p:ph type="sldNum" sz="quarter" idx="12"/>
          </p:nvPr>
        </p:nvSpPr>
        <p:spPr/>
        <p:txBody>
          <a:bodyPr/>
          <a:lstStyle/>
          <a:p>
            <a:fld id="{ABEE290E-1FCC-4980-B9C7-2496C9FCF310}" type="slidenum">
              <a:rPr lang="en-GB" smtClean="0"/>
              <a:t>‹#›</a:t>
            </a:fld>
            <a:endParaRPr lang="en-GB"/>
          </a:p>
        </p:txBody>
      </p:sp>
    </p:spTree>
    <p:extLst>
      <p:ext uri="{BB962C8B-B14F-4D97-AF65-F5344CB8AC3E}">
        <p14:creationId xmlns:p14="http://schemas.microsoft.com/office/powerpoint/2010/main" val="723650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63E87B-1478-4386-8B31-F294EA6233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BA1331D-FB0A-4ACC-AD06-E6F789009A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83E04CF-F60A-478E-848D-AC769542EE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6C60AF-FF10-4793-A4F5-4E76571130CD}" type="datetimeFigureOut">
              <a:rPr lang="en-GB" smtClean="0"/>
              <a:t>15/12/2017</a:t>
            </a:fld>
            <a:endParaRPr lang="en-GB"/>
          </a:p>
        </p:txBody>
      </p:sp>
      <p:sp>
        <p:nvSpPr>
          <p:cNvPr id="5" name="Footer Placeholder 4">
            <a:extLst>
              <a:ext uri="{FF2B5EF4-FFF2-40B4-BE49-F238E27FC236}">
                <a16:creationId xmlns:a16="http://schemas.microsoft.com/office/drawing/2014/main" id="{C6D9DD68-2D57-448B-BFFB-297EDA0D66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246AF13-CFDE-45E1-A963-04F7BEC46D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EE290E-1FCC-4980-B9C7-2496C9FCF310}" type="slidenum">
              <a:rPr lang="en-GB" smtClean="0"/>
              <a:t>‹#›</a:t>
            </a:fld>
            <a:endParaRPr lang="en-GB"/>
          </a:p>
        </p:txBody>
      </p:sp>
    </p:spTree>
    <p:extLst>
      <p:ext uri="{BB962C8B-B14F-4D97-AF65-F5344CB8AC3E}">
        <p14:creationId xmlns:p14="http://schemas.microsoft.com/office/powerpoint/2010/main" val="2578934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FF0F0B8-5B06-4174-9742-1FD7ABE712A7}"/>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A21B3D82-31A5-434A-BDCF-76A3C70306E1}"/>
              </a:ext>
            </a:extLst>
          </p:cNvPr>
          <p:cNvPicPr>
            <a:picLocks noChangeAspect="1"/>
          </p:cNvPicPr>
          <p:nvPr/>
        </p:nvPicPr>
        <p:blipFill rotWithShape="1">
          <a:blip r:embed="rId2">
            <a:extLst>
              <a:ext uri="{28A0092B-C50C-407E-A947-70E740481C1C}">
                <a14:useLocalDpi xmlns:a14="http://schemas.microsoft.com/office/drawing/2010/main" val="0"/>
              </a:ext>
            </a:extLst>
          </a:blip>
          <a:srcRect t="5346" r="1" b="3834"/>
          <a:stretch/>
        </p:blipFill>
        <p:spPr>
          <a:xfrm>
            <a:off x="643467" y="643467"/>
            <a:ext cx="10905066" cy="5571066"/>
          </a:xfrm>
          <a:prstGeom prst="rect">
            <a:avLst/>
          </a:prstGeom>
          <a:ln w="190500">
            <a:solidFill>
              <a:srgbClr val="FFFFFF"/>
            </a:solidFill>
            <a:miter lim="800000"/>
          </a:ln>
          <a:effectLst>
            <a:outerShdw blurRad="76200" dist="19050" dir="5400000" algn="t" rotWithShape="0">
              <a:prstClr val="black">
                <a:alpha val="55000"/>
              </a:prstClr>
            </a:outerShdw>
          </a:effectLst>
        </p:spPr>
      </p:pic>
    </p:spTree>
    <p:extLst>
      <p:ext uri="{BB962C8B-B14F-4D97-AF65-F5344CB8AC3E}">
        <p14:creationId xmlns:p14="http://schemas.microsoft.com/office/powerpoint/2010/main" val="2105359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4442566" y="694035"/>
            <a:ext cx="3306867"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Geography</a:t>
            </a:r>
          </a:p>
        </p:txBody>
      </p:sp>
      <p:sp>
        <p:nvSpPr>
          <p:cNvPr id="5" name="TextBox 4">
            <a:extLst>
              <a:ext uri="{FF2B5EF4-FFF2-40B4-BE49-F238E27FC236}">
                <a16:creationId xmlns:a16="http://schemas.microsoft.com/office/drawing/2014/main" id="{143F2EB1-B7AD-4B07-A758-B62498548519}"/>
              </a:ext>
            </a:extLst>
          </p:cNvPr>
          <p:cNvSpPr txBox="1"/>
          <p:nvPr/>
        </p:nvSpPr>
        <p:spPr>
          <a:xfrm>
            <a:off x="1685817" y="1946871"/>
            <a:ext cx="8861015" cy="369332"/>
          </a:xfrm>
          <a:prstGeom prst="rect">
            <a:avLst/>
          </a:prstGeom>
          <a:noFill/>
        </p:spPr>
        <p:txBody>
          <a:bodyPr wrap="none" rtlCol="0">
            <a:spAutoFit/>
          </a:bodyPr>
          <a:lstStyle/>
          <a:p>
            <a:r>
              <a:rPr lang="en-GB" dirty="0"/>
              <a:t>What memorial features the heads of four US presidents carved into the side of a mountain?</a:t>
            </a:r>
          </a:p>
        </p:txBody>
      </p:sp>
      <p:sp>
        <p:nvSpPr>
          <p:cNvPr id="6" name="TextBox 5">
            <a:extLst>
              <a:ext uri="{FF2B5EF4-FFF2-40B4-BE49-F238E27FC236}">
                <a16:creationId xmlns:a16="http://schemas.microsoft.com/office/drawing/2014/main" id="{F70EED35-BC7F-47C5-8274-0A9048DE6E5F}"/>
              </a:ext>
            </a:extLst>
          </p:cNvPr>
          <p:cNvSpPr txBox="1"/>
          <p:nvPr/>
        </p:nvSpPr>
        <p:spPr>
          <a:xfrm>
            <a:off x="4965528" y="2760703"/>
            <a:ext cx="1832233" cy="369332"/>
          </a:xfrm>
          <a:prstGeom prst="rect">
            <a:avLst/>
          </a:prstGeom>
          <a:noFill/>
        </p:spPr>
        <p:txBody>
          <a:bodyPr wrap="none" rtlCol="0">
            <a:spAutoFit/>
          </a:bodyPr>
          <a:lstStyle/>
          <a:p>
            <a:r>
              <a:rPr lang="en-GB" dirty="0"/>
              <a:t>Mount Rushmore</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759200"/>
            <a:ext cx="8730732" cy="2308324"/>
          </a:xfrm>
          <a:prstGeom prst="rect">
            <a:avLst/>
          </a:prstGeom>
          <a:noFill/>
        </p:spPr>
        <p:txBody>
          <a:bodyPr wrap="square" rtlCol="0">
            <a:spAutoFit/>
          </a:bodyPr>
          <a:lstStyle/>
          <a:p>
            <a:r>
              <a:rPr lang="en-GB" dirty="0"/>
              <a:t>Three bonus questions on USA:</a:t>
            </a:r>
          </a:p>
          <a:p>
            <a:endParaRPr lang="en-GB" dirty="0"/>
          </a:p>
          <a:p>
            <a:pPr marL="342900" indent="-342900">
              <a:buAutoNum type="arabicPeriod"/>
            </a:pPr>
            <a:r>
              <a:rPr lang="en-GB" dirty="0"/>
              <a:t>Name 2 US states  that border Mexico?</a:t>
            </a:r>
          </a:p>
          <a:p>
            <a:r>
              <a:rPr lang="en-GB" dirty="0">
                <a:solidFill>
                  <a:srgbClr val="FF0000"/>
                </a:solidFill>
              </a:rPr>
              <a:t>				- California, Arizona, new Mexico and Texas</a:t>
            </a:r>
          </a:p>
          <a:p>
            <a:pPr marL="342900" indent="-342900">
              <a:buFont typeface="+mj-lt"/>
              <a:buAutoNum type="arabicPeriod" startAt="2"/>
            </a:pPr>
            <a:r>
              <a:rPr lang="en-GB" dirty="0"/>
              <a:t>How many states are there in the United States of America?							- </a:t>
            </a:r>
            <a:r>
              <a:rPr lang="en-GB" dirty="0">
                <a:solidFill>
                  <a:srgbClr val="FF0000"/>
                </a:solidFill>
              </a:rPr>
              <a:t>50 states</a:t>
            </a:r>
          </a:p>
          <a:p>
            <a:pPr marL="342900" indent="-342900">
              <a:buFont typeface="+mj-lt"/>
              <a:buAutoNum type="arabicPeriod" startAt="3"/>
            </a:pPr>
            <a:r>
              <a:rPr lang="en-GB" dirty="0"/>
              <a:t>How many time zones are there across the main land USA? </a:t>
            </a:r>
          </a:p>
          <a:p>
            <a:pPr marL="3943350" lvl="8" indent="-285750">
              <a:buFontTx/>
              <a:buChar char="-"/>
            </a:pPr>
            <a:r>
              <a:rPr lang="en-GB" dirty="0">
                <a:solidFill>
                  <a:srgbClr val="FF0000"/>
                </a:solidFill>
              </a:rPr>
              <a:t>4</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784599"/>
            <a:ext cx="8820363" cy="2282925"/>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1439924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4442566" y="694035"/>
            <a:ext cx="3306867"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Geography</a:t>
            </a:r>
          </a:p>
        </p:txBody>
      </p:sp>
      <p:sp>
        <p:nvSpPr>
          <p:cNvPr id="5" name="TextBox 4">
            <a:extLst>
              <a:ext uri="{FF2B5EF4-FFF2-40B4-BE49-F238E27FC236}">
                <a16:creationId xmlns:a16="http://schemas.microsoft.com/office/drawing/2014/main" id="{143F2EB1-B7AD-4B07-A758-B62498548519}"/>
              </a:ext>
            </a:extLst>
          </p:cNvPr>
          <p:cNvSpPr txBox="1"/>
          <p:nvPr/>
        </p:nvSpPr>
        <p:spPr>
          <a:xfrm>
            <a:off x="2708660" y="1902598"/>
            <a:ext cx="6774675" cy="369332"/>
          </a:xfrm>
          <a:prstGeom prst="rect">
            <a:avLst/>
          </a:prstGeom>
          <a:noFill/>
        </p:spPr>
        <p:txBody>
          <a:bodyPr wrap="none" rtlCol="0">
            <a:spAutoFit/>
          </a:bodyPr>
          <a:lstStyle/>
          <a:p>
            <a:r>
              <a:rPr lang="en-GB" dirty="0"/>
              <a:t>What building is located at 1600 Pennsylvania Avenue, Washington DC</a:t>
            </a:r>
          </a:p>
        </p:txBody>
      </p:sp>
      <p:sp>
        <p:nvSpPr>
          <p:cNvPr id="6" name="TextBox 5">
            <a:extLst>
              <a:ext uri="{FF2B5EF4-FFF2-40B4-BE49-F238E27FC236}">
                <a16:creationId xmlns:a16="http://schemas.microsoft.com/office/drawing/2014/main" id="{F70EED35-BC7F-47C5-8274-0A9048DE6E5F}"/>
              </a:ext>
            </a:extLst>
          </p:cNvPr>
          <p:cNvSpPr txBox="1"/>
          <p:nvPr/>
        </p:nvSpPr>
        <p:spPr>
          <a:xfrm>
            <a:off x="4965528" y="2760703"/>
            <a:ext cx="1802801" cy="369332"/>
          </a:xfrm>
          <a:prstGeom prst="rect">
            <a:avLst/>
          </a:prstGeom>
          <a:noFill/>
        </p:spPr>
        <p:txBody>
          <a:bodyPr wrap="none" rtlCol="0">
            <a:spAutoFit/>
          </a:bodyPr>
          <a:lstStyle/>
          <a:p>
            <a:r>
              <a:rPr lang="en-GB" dirty="0"/>
              <a:t>The White House</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759200"/>
            <a:ext cx="8730732" cy="2308324"/>
          </a:xfrm>
          <a:prstGeom prst="rect">
            <a:avLst/>
          </a:prstGeom>
          <a:noFill/>
        </p:spPr>
        <p:txBody>
          <a:bodyPr wrap="square" rtlCol="0">
            <a:spAutoFit/>
          </a:bodyPr>
          <a:lstStyle/>
          <a:p>
            <a:r>
              <a:rPr lang="en-GB" dirty="0"/>
              <a:t>Three bonus questions on famous buildings:</a:t>
            </a:r>
          </a:p>
          <a:p>
            <a:endParaRPr lang="en-GB" dirty="0"/>
          </a:p>
          <a:p>
            <a:pPr marL="342900" indent="-342900">
              <a:buAutoNum type="arabicPeriod"/>
            </a:pPr>
            <a:r>
              <a:rPr lang="en-GB" dirty="0"/>
              <a:t>The Taj Mahal is a beautiful building in which country?</a:t>
            </a:r>
          </a:p>
          <a:p>
            <a:r>
              <a:rPr lang="en-GB" dirty="0">
                <a:solidFill>
                  <a:srgbClr val="FF0000"/>
                </a:solidFill>
              </a:rPr>
              <a:t>				- India</a:t>
            </a:r>
          </a:p>
          <a:p>
            <a:pPr marL="342900" indent="-342900">
              <a:buFont typeface="+mj-lt"/>
              <a:buAutoNum type="arabicPeriod" startAt="2"/>
            </a:pPr>
            <a:r>
              <a:rPr lang="en-GB" dirty="0"/>
              <a:t>What would you find inside St Stephen’s Tower?								- </a:t>
            </a:r>
            <a:r>
              <a:rPr lang="en-GB" dirty="0">
                <a:solidFill>
                  <a:srgbClr val="FF0000"/>
                </a:solidFill>
              </a:rPr>
              <a:t>Big Ben</a:t>
            </a:r>
          </a:p>
          <a:p>
            <a:pPr marL="342900" indent="-342900">
              <a:buFont typeface="+mj-lt"/>
              <a:buAutoNum type="arabicPeriod" startAt="3"/>
            </a:pPr>
            <a:r>
              <a:rPr lang="en-GB" dirty="0"/>
              <a:t>The statue of liberty was a gift from which country to the USA?</a:t>
            </a:r>
          </a:p>
          <a:p>
            <a:pPr lvl="8"/>
            <a:r>
              <a:rPr lang="en-GB" dirty="0">
                <a:solidFill>
                  <a:srgbClr val="FF0000"/>
                </a:solidFill>
              </a:rPr>
              <a:t>- France</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784599"/>
            <a:ext cx="8820363" cy="2282925"/>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4202434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2929498" y="694035"/>
            <a:ext cx="6333016"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Entertainment &amp; Arts</a:t>
            </a:r>
          </a:p>
        </p:txBody>
      </p:sp>
      <p:sp>
        <p:nvSpPr>
          <p:cNvPr id="5" name="TextBox 4">
            <a:extLst>
              <a:ext uri="{FF2B5EF4-FFF2-40B4-BE49-F238E27FC236}">
                <a16:creationId xmlns:a16="http://schemas.microsoft.com/office/drawing/2014/main" id="{143F2EB1-B7AD-4B07-A758-B62498548519}"/>
              </a:ext>
            </a:extLst>
          </p:cNvPr>
          <p:cNvSpPr txBox="1"/>
          <p:nvPr/>
        </p:nvSpPr>
        <p:spPr>
          <a:xfrm>
            <a:off x="2708660" y="1902598"/>
            <a:ext cx="6179640" cy="369332"/>
          </a:xfrm>
          <a:prstGeom prst="rect">
            <a:avLst/>
          </a:prstGeom>
          <a:noFill/>
        </p:spPr>
        <p:txBody>
          <a:bodyPr wrap="none" rtlCol="0">
            <a:spAutoFit/>
          </a:bodyPr>
          <a:lstStyle/>
          <a:p>
            <a:r>
              <a:rPr lang="en-GB" dirty="0"/>
              <a:t>Which strategy game would you command a fleet of five ships?</a:t>
            </a:r>
          </a:p>
        </p:txBody>
      </p:sp>
      <p:sp>
        <p:nvSpPr>
          <p:cNvPr id="6" name="TextBox 5">
            <a:extLst>
              <a:ext uri="{FF2B5EF4-FFF2-40B4-BE49-F238E27FC236}">
                <a16:creationId xmlns:a16="http://schemas.microsoft.com/office/drawing/2014/main" id="{F70EED35-BC7F-47C5-8274-0A9048DE6E5F}"/>
              </a:ext>
            </a:extLst>
          </p:cNvPr>
          <p:cNvSpPr txBox="1"/>
          <p:nvPr/>
        </p:nvSpPr>
        <p:spPr>
          <a:xfrm>
            <a:off x="4965528" y="2760703"/>
            <a:ext cx="1212063" cy="369332"/>
          </a:xfrm>
          <a:prstGeom prst="rect">
            <a:avLst/>
          </a:prstGeom>
          <a:noFill/>
        </p:spPr>
        <p:txBody>
          <a:bodyPr wrap="none" rtlCol="0">
            <a:spAutoFit/>
          </a:bodyPr>
          <a:lstStyle/>
          <a:p>
            <a:r>
              <a:rPr lang="en-GB" dirty="0"/>
              <a:t>Battleships</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759200"/>
            <a:ext cx="8730732" cy="2308324"/>
          </a:xfrm>
          <a:prstGeom prst="rect">
            <a:avLst/>
          </a:prstGeom>
          <a:noFill/>
        </p:spPr>
        <p:txBody>
          <a:bodyPr wrap="square" rtlCol="0">
            <a:spAutoFit/>
          </a:bodyPr>
          <a:lstStyle/>
          <a:p>
            <a:r>
              <a:rPr lang="en-GB" dirty="0"/>
              <a:t>Three bonus questions on board games:</a:t>
            </a:r>
          </a:p>
          <a:p>
            <a:endParaRPr lang="en-GB" dirty="0"/>
          </a:p>
          <a:p>
            <a:pPr marL="342900" indent="-342900">
              <a:buAutoNum type="arabicPeriod"/>
            </a:pPr>
            <a:r>
              <a:rPr lang="en-GB" dirty="0"/>
              <a:t>In the original monopoly board game, what is the name of the first property after Go?</a:t>
            </a:r>
          </a:p>
          <a:p>
            <a:r>
              <a:rPr lang="en-GB" dirty="0">
                <a:solidFill>
                  <a:srgbClr val="FF0000"/>
                </a:solidFill>
              </a:rPr>
              <a:t>				- Old Kent Road</a:t>
            </a:r>
          </a:p>
          <a:p>
            <a:pPr marL="342900" indent="-342900">
              <a:buFont typeface="+mj-lt"/>
              <a:buAutoNum type="arabicPeriod" startAt="2"/>
            </a:pPr>
            <a:r>
              <a:rPr lang="en-GB" dirty="0"/>
              <a:t>In chess what is the formal name for the castle?								- </a:t>
            </a:r>
            <a:r>
              <a:rPr lang="en-GB" dirty="0">
                <a:solidFill>
                  <a:srgbClr val="FF0000"/>
                </a:solidFill>
              </a:rPr>
              <a:t>A rook</a:t>
            </a:r>
          </a:p>
          <a:p>
            <a:pPr marL="342900" indent="-342900">
              <a:buFont typeface="+mj-lt"/>
              <a:buAutoNum type="arabicPeriod" startAt="3"/>
            </a:pPr>
            <a:r>
              <a:rPr lang="en-GB" dirty="0"/>
              <a:t>In trivial pursuit how many wedges do you need to collect?</a:t>
            </a:r>
          </a:p>
          <a:p>
            <a:pPr lvl="8"/>
            <a:r>
              <a:rPr lang="en-GB" dirty="0">
                <a:solidFill>
                  <a:srgbClr val="FF0000"/>
                </a:solidFill>
              </a:rPr>
              <a:t>- 6</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784599"/>
            <a:ext cx="8820363" cy="2282925"/>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3491113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2929498" y="694035"/>
            <a:ext cx="6333016"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Entertainment &amp; Arts</a:t>
            </a:r>
          </a:p>
        </p:txBody>
      </p:sp>
      <p:sp>
        <p:nvSpPr>
          <p:cNvPr id="5" name="TextBox 4">
            <a:extLst>
              <a:ext uri="{FF2B5EF4-FFF2-40B4-BE49-F238E27FC236}">
                <a16:creationId xmlns:a16="http://schemas.microsoft.com/office/drawing/2014/main" id="{143F2EB1-B7AD-4B07-A758-B62498548519}"/>
              </a:ext>
            </a:extLst>
          </p:cNvPr>
          <p:cNvSpPr txBox="1"/>
          <p:nvPr/>
        </p:nvSpPr>
        <p:spPr>
          <a:xfrm>
            <a:off x="3078106" y="1879422"/>
            <a:ext cx="6035783" cy="646331"/>
          </a:xfrm>
          <a:prstGeom prst="rect">
            <a:avLst/>
          </a:prstGeom>
          <a:noFill/>
        </p:spPr>
        <p:txBody>
          <a:bodyPr wrap="square" rtlCol="0">
            <a:spAutoFit/>
          </a:bodyPr>
          <a:lstStyle/>
          <a:p>
            <a:pPr algn="ctr"/>
            <a:r>
              <a:rPr lang="en-GB" dirty="0"/>
              <a:t>Which famous children's character is known for his blue duffle coat and his red wellington boots?</a:t>
            </a:r>
          </a:p>
        </p:txBody>
      </p:sp>
      <p:sp>
        <p:nvSpPr>
          <p:cNvPr id="6" name="TextBox 5">
            <a:extLst>
              <a:ext uri="{FF2B5EF4-FFF2-40B4-BE49-F238E27FC236}">
                <a16:creationId xmlns:a16="http://schemas.microsoft.com/office/drawing/2014/main" id="{F70EED35-BC7F-47C5-8274-0A9048DE6E5F}"/>
              </a:ext>
            </a:extLst>
          </p:cNvPr>
          <p:cNvSpPr txBox="1"/>
          <p:nvPr/>
        </p:nvSpPr>
        <p:spPr>
          <a:xfrm>
            <a:off x="5489965" y="2785587"/>
            <a:ext cx="1735347" cy="369332"/>
          </a:xfrm>
          <a:prstGeom prst="rect">
            <a:avLst/>
          </a:prstGeom>
          <a:noFill/>
        </p:spPr>
        <p:txBody>
          <a:bodyPr wrap="none" rtlCol="0">
            <a:spAutoFit/>
          </a:bodyPr>
          <a:lstStyle/>
          <a:p>
            <a:r>
              <a:rPr lang="en-GB" dirty="0"/>
              <a:t>Paddington Bear</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759200"/>
            <a:ext cx="8730732" cy="2308324"/>
          </a:xfrm>
          <a:prstGeom prst="rect">
            <a:avLst/>
          </a:prstGeom>
          <a:noFill/>
        </p:spPr>
        <p:txBody>
          <a:bodyPr wrap="square" rtlCol="0">
            <a:spAutoFit/>
          </a:bodyPr>
          <a:lstStyle/>
          <a:p>
            <a:r>
              <a:rPr lang="en-GB" dirty="0"/>
              <a:t>Three bonus questions on Paddington Bear:</a:t>
            </a:r>
          </a:p>
          <a:p>
            <a:endParaRPr lang="en-GB" dirty="0"/>
          </a:p>
          <a:p>
            <a:pPr marL="342900" indent="-342900">
              <a:buAutoNum type="arabicPeriod"/>
            </a:pPr>
            <a:r>
              <a:rPr lang="en-GB" dirty="0"/>
              <a:t>What does Paddington put in his sandwiches?</a:t>
            </a:r>
          </a:p>
          <a:p>
            <a:r>
              <a:rPr lang="en-GB" dirty="0">
                <a:solidFill>
                  <a:srgbClr val="FF0000"/>
                </a:solidFill>
              </a:rPr>
              <a:t>				- Marmalade</a:t>
            </a:r>
          </a:p>
          <a:p>
            <a:pPr marL="342900" indent="-342900">
              <a:buFont typeface="+mj-lt"/>
              <a:buAutoNum type="arabicPeriod" startAt="2"/>
            </a:pPr>
            <a:r>
              <a:rPr lang="en-GB" dirty="0"/>
              <a:t>Who was the author of Paddington Bear?									- </a:t>
            </a:r>
            <a:r>
              <a:rPr lang="en-GB" dirty="0">
                <a:solidFill>
                  <a:srgbClr val="FF0000"/>
                </a:solidFill>
              </a:rPr>
              <a:t>Michael Bond</a:t>
            </a:r>
          </a:p>
          <a:p>
            <a:pPr marL="342900" indent="-342900">
              <a:buFont typeface="+mj-lt"/>
              <a:buAutoNum type="arabicPeriod" startAt="3"/>
            </a:pPr>
            <a:r>
              <a:rPr lang="en-GB" dirty="0"/>
              <a:t>In the film how many buttons fasten the front of Paddington’s coat?</a:t>
            </a:r>
          </a:p>
          <a:p>
            <a:pPr lvl="8"/>
            <a:r>
              <a:rPr lang="en-GB" dirty="0">
                <a:solidFill>
                  <a:srgbClr val="FF0000"/>
                </a:solidFill>
              </a:rPr>
              <a:t>- 3</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784599"/>
            <a:ext cx="8820363" cy="2282925"/>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3912451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2929498" y="694035"/>
            <a:ext cx="6333016"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Entertainment &amp; Arts</a:t>
            </a:r>
          </a:p>
        </p:txBody>
      </p:sp>
      <p:sp>
        <p:nvSpPr>
          <p:cNvPr id="5" name="TextBox 4">
            <a:extLst>
              <a:ext uri="{FF2B5EF4-FFF2-40B4-BE49-F238E27FC236}">
                <a16:creationId xmlns:a16="http://schemas.microsoft.com/office/drawing/2014/main" id="{143F2EB1-B7AD-4B07-A758-B62498548519}"/>
              </a:ext>
            </a:extLst>
          </p:cNvPr>
          <p:cNvSpPr txBox="1"/>
          <p:nvPr/>
        </p:nvSpPr>
        <p:spPr>
          <a:xfrm>
            <a:off x="3484506" y="1892300"/>
            <a:ext cx="5222983" cy="646331"/>
          </a:xfrm>
          <a:prstGeom prst="rect">
            <a:avLst/>
          </a:prstGeom>
          <a:noFill/>
        </p:spPr>
        <p:txBody>
          <a:bodyPr wrap="square" rtlCol="0">
            <a:spAutoFit/>
          </a:bodyPr>
          <a:lstStyle/>
          <a:p>
            <a:pPr algn="ctr"/>
            <a:r>
              <a:rPr lang="en-GB" dirty="0"/>
              <a:t>You must answer this question as soon as you buzz. Can you please name the primary colours?</a:t>
            </a:r>
          </a:p>
        </p:txBody>
      </p:sp>
      <p:sp>
        <p:nvSpPr>
          <p:cNvPr id="6" name="TextBox 5">
            <a:extLst>
              <a:ext uri="{FF2B5EF4-FFF2-40B4-BE49-F238E27FC236}">
                <a16:creationId xmlns:a16="http://schemas.microsoft.com/office/drawing/2014/main" id="{F70EED35-BC7F-47C5-8274-0A9048DE6E5F}"/>
              </a:ext>
            </a:extLst>
          </p:cNvPr>
          <p:cNvSpPr txBox="1"/>
          <p:nvPr/>
        </p:nvSpPr>
        <p:spPr>
          <a:xfrm>
            <a:off x="5489965" y="2741999"/>
            <a:ext cx="2131674" cy="369332"/>
          </a:xfrm>
          <a:prstGeom prst="rect">
            <a:avLst/>
          </a:prstGeom>
          <a:noFill/>
        </p:spPr>
        <p:txBody>
          <a:bodyPr wrap="none" rtlCol="0">
            <a:spAutoFit/>
          </a:bodyPr>
          <a:lstStyle/>
          <a:p>
            <a:r>
              <a:rPr lang="en-GB" dirty="0"/>
              <a:t>Red, Blue and Yellow</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759200"/>
            <a:ext cx="8730732" cy="2308324"/>
          </a:xfrm>
          <a:prstGeom prst="rect">
            <a:avLst/>
          </a:prstGeom>
          <a:noFill/>
        </p:spPr>
        <p:txBody>
          <a:bodyPr wrap="square" rtlCol="0">
            <a:spAutoFit/>
          </a:bodyPr>
          <a:lstStyle/>
          <a:p>
            <a:r>
              <a:rPr lang="en-GB" dirty="0"/>
              <a:t>Three bonus questions on colours:</a:t>
            </a:r>
          </a:p>
          <a:p>
            <a:endParaRPr lang="en-GB" dirty="0"/>
          </a:p>
          <a:p>
            <a:pPr marL="342900" indent="-342900">
              <a:buAutoNum type="arabicPeriod"/>
            </a:pPr>
            <a:r>
              <a:rPr lang="en-GB" dirty="0"/>
              <a:t>In French it is marron. In English it is?</a:t>
            </a:r>
          </a:p>
          <a:p>
            <a:r>
              <a:rPr lang="en-GB" dirty="0">
                <a:solidFill>
                  <a:srgbClr val="FF0000"/>
                </a:solidFill>
              </a:rPr>
              <a:t>				- Brown</a:t>
            </a:r>
          </a:p>
          <a:p>
            <a:pPr marL="342900" indent="-342900">
              <a:buFont typeface="+mj-lt"/>
              <a:buAutoNum type="arabicPeriod" startAt="2"/>
            </a:pPr>
            <a:r>
              <a:rPr lang="en-GB" dirty="0"/>
              <a:t>What colour comes next in this sequence; Red, Red/Amber, Green							- </a:t>
            </a:r>
            <a:r>
              <a:rPr lang="en-GB" dirty="0">
                <a:solidFill>
                  <a:srgbClr val="FF0000"/>
                </a:solidFill>
              </a:rPr>
              <a:t>Amber</a:t>
            </a:r>
          </a:p>
          <a:p>
            <a:pPr marL="342900" indent="-342900">
              <a:buFont typeface="+mj-lt"/>
              <a:buAutoNum type="arabicPeriod" startAt="3"/>
            </a:pPr>
            <a:r>
              <a:rPr lang="en-GB" dirty="0"/>
              <a:t>If you suffer from jaundice what colour are you most likely to go?</a:t>
            </a:r>
          </a:p>
          <a:p>
            <a:pPr lvl="8"/>
            <a:r>
              <a:rPr lang="en-GB" dirty="0">
                <a:solidFill>
                  <a:srgbClr val="FF0000"/>
                </a:solidFill>
              </a:rPr>
              <a:t>- Yellow</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784599"/>
            <a:ext cx="8820363" cy="2282925"/>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1606185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2929498" y="694035"/>
            <a:ext cx="6333016"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Entertainment &amp; Arts</a:t>
            </a:r>
          </a:p>
        </p:txBody>
      </p:sp>
      <p:sp>
        <p:nvSpPr>
          <p:cNvPr id="5" name="TextBox 4">
            <a:extLst>
              <a:ext uri="{FF2B5EF4-FFF2-40B4-BE49-F238E27FC236}">
                <a16:creationId xmlns:a16="http://schemas.microsoft.com/office/drawing/2014/main" id="{143F2EB1-B7AD-4B07-A758-B62498548519}"/>
              </a:ext>
            </a:extLst>
          </p:cNvPr>
          <p:cNvSpPr txBox="1"/>
          <p:nvPr/>
        </p:nvSpPr>
        <p:spPr>
          <a:xfrm>
            <a:off x="2152803" y="1892300"/>
            <a:ext cx="7886390" cy="369332"/>
          </a:xfrm>
          <a:prstGeom prst="rect">
            <a:avLst/>
          </a:prstGeom>
          <a:noFill/>
        </p:spPr>
        <p:txBody>
          <a:bodyPr wrap="none" rtlCol="0">
            <a:spAutoFit/>
          </a:bodyPr>
          <a:lstStyle/>
          <a:p>
            <a:r>
              <a:rPr lang="en-GB" dirty="0"/>
              <a:t>In Roald Dahl’s </a:t>
            </a:r>
            <a:r>
              <a:rPr lang="en-GB" i="1" dirty="0"/>
              <a:t>Charlie and the chocolate factory, </a:t>
            </a:r>
            <a:r>
              <a:rPr lang="en-GB" dirty="0"/>
              <a:t>who fell into the chocolate river?</a:t>
            </a:r>
          </a:p>
        </p:txBody>
      </p:sp>
      <p:sp>
        <p:nvSpPr>
          <p:cNvPr id="6" name="TextBox 5">
            <a:extLst>
              <a:ext uri="{FF2B5EF4-FFF2-40B4-BE49-F238E27FC236}">
                <a16:creationId xmlns:a16="http://schemas.microsoft.com/office/drawing/2014/main" id="{F70EED35-BC7F-47C5-8274-0A9048DE6E5F}"/>
              </a:ext>
            </a:extLst>
          </p:cNvPr>
          <p:cNvSpPr txBox="1"/>
          <p:nvPr/>
        </p:nvSpPr>
        <p:spPr>
          <a:xfrm>
            <a:off x="5264360" y="2731531"/>
            <a:ext cx="1663276" cy="369332"/>
          </a:xfrm>
          <a:prstGeom prst="rect">
            <a:avLst/>
          </a:prstGeom>
          <a:noFill/>
        </p:spPr>
        <p:txBody>
          <a:bodyPr wrap="none" rtlCol="0">
            <a:spAutoFit/>
          </a:bodyPr>
          <a:lstStyle/>
          <a:p>
            <a:r>
              <a:rPr lang="en-GB" dirty="0"/>
              <a:t>Augustus Gloop</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759200"/>
            <a:ext cx="8730732" cy="2308324"/>
          </a:xfrm>
          <a:prstGeom prst="rect">
            <a:avLst/>
          </a:prstGeom>
          <a:noFill/>
        </p:spPr>
        <p:txBody>
          <a:bodyPr wrap="square" rtlCol="0">
            <a:spAutoFit/>
          </a:bodyPr>
          <a:lstStyle/>
          <a:p>
            <a:r>
              <a:rPr lang="en-GB" dirty="0"/>
              <a:t>Three bonus questions on Roald Dahl:</a:t>
            </a:r>
          </a:p>
          <a:p>
            <a:endParaRPr lang="en-GB" dirty="0"/>
          </a:p>
          <a:p>
            <a:pPr marL="342900" indent="-342900">
              <a:buAutoNum type="arabicPeriod"/>
            </a:pPr>
            <a:r>
              <a:rPr lang="en-GB" dirty="0"/>
              <a:t>In which book would you find a muggle-</a:t>
            </a:r>
            <a:r>
              <a:rPr lang="en-GB" dirty="0" err="1"/>
              <a:t>wump</a:t>
            </a:r>
            <a:r>
              <a:rPr lang="en-GB" dirty="0"/>
              <a:t>?</a:t>
            </a:r>
          </a:p>
          <a:p>
            <a:r>
              <a:rPr lang="en-GB" dirty="0">
                <a:solidFill>
                  <a:srgbClr val="FF0000"/>
                </a:solidFill>
              </a:rPr>
              <a:t>				- The Twits</a:t>
            </a:r>
          </a:p>
          <a:p>
            <a:pPr marL="342900" indent="-342900">
              <a:buFont typeface="+mj-lt"/>
              <a:buAutoNum type="arabicPeriod" startAt="2"/>
            </a:pPr>
            <a:r>
              <a:rPr lang="en-GB" dirty="0"/>
              <a:t>What where James Henry Trotters parents killed by?								- </a:t>
            </a:r>
            <a:r>
              <a:rPr lang="en-GB" dirty="0">
                <a:solidFill>
                  <a:srgbClr val="FF0000"/>
                </a:solidFill>
              </a:rPr>
              <a:t>A rhinoceros</a:t>
            </a:r>
          </a:p>
          <a:p>
            <a:pPr marL="342900" indent="-342900">
              <a:buFont typeface="+mj-lt"/>
              <a:buAutoNum type="arabicPeriod" startAt="3"/>
            </a:pPr>
            <a:r>
              <a:rPr lang="en-GB" dirty="0"/>
              <a:t>What is the name of the kind librarian who introduced Matilda to a world of stories?</a:t>
            </a:r>
          </a:p>
          <a:p>
            <a:pPr lvl="8"/>
            <a:r>
              <a:rPr lang="en-GB" dirty="0">
                <a:solidFill>
                  <a:srgbClr val="FF0000"/>
                </a:solidFill>
              </a:rPr>
              <a:t>- Mrs Phelps</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784599"/>
            <a:ext cx="8820363" cy="2282925"/>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8363335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2929498" y="694035"/>
            <a:ext cx="6333016"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Entertainment &amp; Arts</a:t>
            </a:r>
          </a:p>
        </p:txBody>
      </p:sp>
      <p:sp>
        <p:nvSpPr>
          <p:cNvPr id="5" name="TextBox 4">
            <a:extLst>
              <a:ext uri="{FF2B5EF4-FFF2-40B4-BE49-F238E27FC236}">
                <a16:creationId xmlns:a16="http://schemas.microsoft.com/office/drawing/2014/main" id="{143F2EB1-B7AD-4B07-A758-B62498548519}"/>
              </a:ext>
            </a:extLst>
          </p:cNvPr>
          <p:cNvSpPr txBox="1"/>
          <p:nvPr/>
        </p:nvSpPr>
        <p:spPr>
          <a:xfrm>
            <a:off x="2708660" y="1902598"/>
            <a:ext cx="5832751" cy="369332"/>
          </a:xfrm>
          <a:prstGeom prst="rect">
            <a:avLst/>
          </a:prstGeom>
          <a:noFill/>
        </p:spPr>
        <p:txBody>
          <a:bodyPr wrap="none" rtlCol="0">
            <a:spAutoFit/>
          </a:bodyPr>
          <a:lstStyle/>
          <a:p>
            <a:r>
              <a:rPr lang="en-GB" dirty="0"/>
              <a:t>What type of clothing was popularised by </a:t>
            </a:r>
            <a:r>
              <a:rPr lang="en-GB" i="1" dirty="0"/>
              <a:t>Levi Strauss &amp; Co</a:t>
            </a:r>
            <a:r>
              <a:rPr lang="en-GB" dirty="0"/>
              <a:t>?</a:t>
            </a:r>
          </a:p>
        </p:txBody>
      </p:sp>
      <p:sp>
        <p:nvSpPr>
          <p:cNvPr id="6" name="TextBox 5">
            <a:extLst>
              <a:ext uri="{FF2B5EF4-FFF2-40B4-BE49-F238E27FC236}">
                <a16:creationId xmlns:a16="http://schemas.microsoft.com/office/drawing/2014/main" id="{F70EED35-BC7F-47C5-8274-0A9048DE6E5F}"/>
              </a:ext>
            </a:extLst>
          </p:cNvPr>
          <p:cNvSpPr txBox="1"/>
          <p:nvPr/>
        </p:nvSpPr>
        <p:spPr>
          <a:xfrm>
            <a:off x="4965528" y="2760703"/>
            <a:ext cx="1164101" cy="369332"/>
          </a:xfrm>
          <a:prstGeom prst="rect">
            <a:avLst/>
          </a:prstGeom>
          <a:noFill/>
        </p:spPr>
        <p:txBody>
          <a:bodyPr wrap="none" rtlCol="0">
            <a:spAutoFit/>
          </a:bodyPr>
          <a:lstStyle/>
          <a:p>
            <a:r>
              <a:rPr lang="en-GB" dirty="0"/>
              <a:t>Blue Jeans</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759200"/>
            <a:ext cx="8730732" cy="2308324"/>
          </a:xfrm>
          <a:prstGeom prst="rect">
            <a:avLst/>
          </a:prstGeom>
          <a:noFill/>
        </p:spPr>
        <p:txBody>
          <a:bodyPr wrap="square" rtlCol="0">
            <a:spAutoFit/>
          </a:bodyPr>
          <a:lstStyle/>
          <a:p>
            <a:r>
              <a:rPr lang="en-GB" dirty="0"/>
              <a:t>Three bonus questions on Fashion:</a:t>
            </a:r>
          </a:p>
          <a:p>
            <a:endParaRPr lang="en-GB" dirty="0"/>
          </a:p>
          <a:p>
            <a:pPr marL="342900" indent="-342900">
              <a:buAutoNum type="arabicPeriod"/>
            </a:pPr>
            <a:r>
              <a:rPr lang="en-GB" dirty="0"/>
              <a:t>A trilby is a type of what item of clothing?</a:t>
            </a:r>
          </a:p>
          <a:p>
            <a:r>
              <a:rPr lang="en-GB" dirty="0">
                <a:solidFill>
                  <a:srgbClr val="FF0000"/>
                </a:solidFill>
              </a:rPr>
              <a:t>				- Hat</a:t>
            </a:r>
          </a:p>
          <a:p>
            <a:pPr marL="342900" indent="-342900">
              <a:buFont typeface="+mj-lt"/>
              <a:buAutoNum type="arabicPeriod" startAt="2"/>
            </a:pPr>
            <a:r>
              <a:rPr lang="en-GB" dirty="0"/>
              <a:t>What is the name of a one lensed glasses									- </a:t>
            </a:r>
            <a:r>
              <a:rPr lang="en-GB" dirty="0">
                <a:solidFill>
                  <a:srgbClr val="FF0000"/>
                </a:solidFill>
              </a:rPr>
              <a:t>A monocle</a:t>
            </a:r>
          </a:p>
          <a:p>
            <a:pPr marL="342900" indent="-342900">
              <a:buFont typeface="+mj-lt"/>
              <a:buAutoNum type="arabicPeriod" startAt="3"/>
            </a:pPr>
            <a:r>
              <a:rPr lang="en-GB" dirty="0"/>
              <a:t>What is the wooden footwear from the Netherlands called?</a:t>
            </a:r>
          </a:p>
          <a:p>
            <a:pPr lvl="8"/>
            <a:r>
              <a:rPr lang="en-GB" dirty="0">
                <a:solidFill>
                  <a:srgbClr val="FF0000"/>
                </a:solidFill>
              </a:rPr>
              <a:t>- Clogs</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784599"/>
            <a:ext cx="8820363" cy="2282925"/>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23138906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2929498" y="694035"/>
            <a:ext cx="6333016"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Entertainment &amp; Arts</a:t>
            </a:r>
          </a:p>
        </p:txBody>
      </p:sp>
      <p:sp>
        <p:nvSpPr>
          <p:cNvPr id="5" name="TextBox 4">
            <a:extLst>
              <a:ext uri="{FF2B5EF4-FFF2-40B4-BE49-F238E27FC236}">
                <a16:creationId xmlns:a16="http://schemas.microsoft.com/office/drawing/2014/main" id="{143F2EB1-B7AD-4B07-A758-B62498548519}"/>
              </a:ext>
            </a:extLst>
          </p:cNvPr>
          <p:cNvSpPr txBox="1"/>
          <p:nvPr/>
        </p:nvSpPr>
        <p:spPr>
          <a:xfrm>
            <a:off x="2708660" y="1902598"/>
            <a:ext cx="6803466" cy="369332"/>
          </a:xfrm>
          <a:prstGeom prst="rect">
            <a:avLst/>
          </a:prstGeom>
          <a:noFill/>
        </p:spPr>
        <p:txBody>
          <a:bodyPr wrap="none" rtlCol="0">
            <a:spAutoFit/>
          </a:bodyPr>
          <a:lstStyle/>
          <a:p>
            <a:r>
              <a:rPr lang="en-GB" dirty="0"/>
              <a:t>In the </a:t>
            </a:r>
            <a:r>
              <a:rPr lang="en-GB" i="1" dirty="0"/>
              <a:t>Amazing world of Gumball</a:t>
            </a:r>
            <a:r>
              <a:rPr lang="en-GB" dirty="0"/>
              <a:t> who calls Gumball’s dad, “Mr Dad”?</a:t>
            </a:r>
          </a:p>
        </p:txBody>
      </p:sp>
      <p:sp>
        <p:nvSpPr>
          <p:cNvPr id="6" name="TextBox 5">
            <a:extLst>
              <a:ext uri="{FF2B5EF4-FFF2-40B4-BE49-F238E27FC236}">
                <a16:creationId xmlns:a16="http://schemas.microsoft.com/office/drawing/2014/main" id="{F70EED35-BC7F-47C5-8274-0A9048DE6E5F}"/>
              </a:ext>
            </a:extLst>
          </p:cNvPr>
          <p:cNvSpPr txBox="1"/>
          <p:nvPr/>
        </p:nvSpPr>
        <p:spPr>
          <a:xfrm>
            <a:off x="5504361" y="2741829"/>
            <a:ext cx="2186432" cy="369332"/>
          </a:xfrm>
          <a:prstGeom prst="rect">
            <a:avLst/>
          </a:prstGeom>
          <a:noFill/>
        </p:spPr>
        <p:txBody>
          <a:bodyPr wrap="none" rtlCol="0">
            <a:spAutoFit/>
          </a:bodyPr>
          <a:lstStyle/>
          <a:p>
            <a:r>
              <a:rPr lang="en-GB" dirty="0"/>
              <a:t>Darwin – the goldfish</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759200"/>
            <a:ext cx="8730732" cy="2862322"/>
          </a:xfrm>
          <a:prstGeom prst="rect">
            <a:avLst/>
          </a:prstGeom>
          <a:noFill/>
        </p:spPr>
        <p:txBody>
          <a:bodyPr wrap="square" rtlCol="0">
            <a:spAutoFit/>
          </a:bodyPr>
          <a:lstStyle/>
          <a:p>
            <a:r>
              <a:rPr lang="en-GB" dirty="0"/>
              <a:t>Three bonus questions on kids popular TV:</a:t>
            </a:r>
          </a:p>
          <a:p>
            <a:endParaRPr lang="en-GB" dirty="0"/>
          </a:p>
          <a:p>
            <a:pPr marL="342900" indent="-342900">
              <a:buAutoNum type="arabicPeriod"/>
            </a:pPr>
            <a:r>
              <a:rPr lang="en-GB" dirty="0" err="1"/>
              <a:t>Tinky</a:t>
            </a:r>
            <a:r>
              <a:rPr lang="en-GB" dirty="0"/>
              <a:t> </a:t>
            </a:r>
            <a:r>
              <a:rPr lang="en-GB" dirty="0" err="1"/>
              <a:t>Winky</a:t>
            </a:r>
            <a:r>
              <a:rPr lang="en-GB" dirty="0"/>
              <a:t>, Dipsy, La-la and Po are the characters of which international best selling TV programme from the BBC?</a:t>
            </a:r>
          </a:p>
          <a:p>
            <a:r>
              <a:rPr lang="en-GB" dirty="0">
                <a:solidFill>
                  <a:srgbClr val="FF0000"/>
                </a:solidFill>
              </a:rPr>
              <a:t>				- Tellytubby’s</a:t>
            </a:r>
          </a:p>
          <a:p>
            <a:pPr marL="342900" indent="-342900">
              <a:buFont typeface="+mj-lt"/>
              <a:buAutoNum type="arabicPeriod" startAt="2"/>
            </a:pPr>
            <a:r>
              <a:rPr lang="en-GB" dirty="0"/>
              <a:t>The 2017 Nickelodeon Kids awards was hosted by whom?							</a:t>
            </a:r>
            <a:r>
              <a:rPr lang="en-GB" dirty="0">
                <a:solidFill>
                  <a:srgbClr val="FF0000"/>
                </a:solidFill>
              </a:rPr>
              <a:t>-John Cena</a:t>
            </a:r>
          </a:p>
          <a:p>
            <a:pPr marL="342900" indent="-342900">
              <a:buFont typeface="+mj-lt"/>
              <a:buAutoNum type="arabicPeriod" startAt="3"/>
            </a:pPr>
            <a:r>
              <a:rPr lang="en-GB" dirty="0"/>
              <a:t>The four renaissance painters Donatello, Raphael, Michelangelo and Leonardo where also the names of the main characters in which TV animated kids programme?</a:t>
            </a:r>
          </a:p>
          <a:p>
            <a:pPr lvl="8"/>
            <a:r>
              <a:rPr lang="en-GB" dirty="0">
                <a:solidFill>
                  <a:srgbClr val="FF0000"/>
                </a:solidFill>
              </a:rPr>
              <a:t>- Teenage mutant hero turtles</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784599"/>
            <a:ext cx="8820363" cy="2836923"/>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21077221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2929498" y="694035"/>
            <a:ext cx="6333016"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Entertainment &amp; Arts</a:t>
            </a:r>
          </a:p>
        </p:txBody>
      </p:sp>
      <p:sp>
        <p:nvSpPr>
          <p:cNvPr id="5" name="TextBox 4">
            <a:extLst>
              <a:ext uri="{FF2B5EF4-FFF2-40B4-BE49-F238E27FC236}">
                <a16:creationId xmlns:a16="http://schemas.microsoft.com/office/drawing/2014/main" id="{143F2EB1-B7AD-4B07-A758-B62498548519}"/>
              </a:ext>
            </a:extLst>
          </p:cNvPr>
          <p:cNvSpPr txBox="1"/>
          <p:nvPr/>
        </p:nvSpPr>
        <p:spPr>
          <a:xfrm>
            <a:off x="2708660" y="1902598"/>
            <a:ext cx="6732997" cy="369332"/>
          </a:xfrm>
          <a:prstGeom prst="rect">
            <a:avLst/>
          </a:prstGeom>
          <a:noFill/>
        </p:spPr>
        <p:txBody>
          <a:bodyPr wrap="none" rtlCol="0">
            <a:spAutoFit/>
          </a:bodyPr>
          <a:lstStyle/>
          <a:p>
            <a:r>
              <a:rPr lang="en-GB" dirty="0"/>
              <a:t>What is the name of the lion in the </a:t>
            </a:r>
            <a:r>
              <a:rPr lang="en-GB" i="1" dirty="0"/>
              <a:t>Lion, the witch and the wardrobe</a:t>
            </a:r>
            <a:r>
              <a:rPr lang="en-GB" dirty="0"/>
              <a:t>?</a:t>
            </a:r>
          </a:p>
        </p:txBody>
      </p:sp>
      <p:sp>
        <p:nvSpPr>
          <p:cNvPr id="6" name="TextBox 5">
            <a:extLst>
              <a:ext uri="{FF2B5EF4-FFF2-40B4-BE49-F238E27FC236}">
                <a16:creationId xmlns:a16="http://schemas.microsoft.com/office/drawing/2014/main" id="{F70EED35-BC7F-47C5-8274-0A9048DE6E5F}"/>
              </a:ext>
            </a:extLst>
          </p:cNvPr>
          <p:cNvSpPr txBox="1"/>
          <p:nvPr/>
        </p:nvSpPr>
        <p:spPr>
          <a:xfrm>
            <a:off x="5469126" y="2741829"/>
            <a:ext cx="692818" cy="369332"/>
          </a:xfrm>
          <a:prstGeom prst="rect">
            <a:avLst/>
          </a:prstGeom>
          <a:noFill/>
        </p:spPr>
        <p:txBody>
          <a:bodyPr wrap="none" rtlCol="0">
            <a:spAutoFit/>
          </a:bodyPr>
          <a:lstStyle/>
          <a:p>
            <a:r>
              <a:rPr lang="en-GB" dirty="0"/>
              <a:t>Aslan</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759200"/>
            <a:ext cx="8730732" cy="2585323"/>
          </a:xfrm>
          <a:prstGeom prst="rect">
            <a:avLst/>
          </a:prstGeom>
          <a:noFill/>
        </p:spPr>
        <p:txBody>
          <a:bodyPr wrap="square" rtlCol="0">
            <a:spAutoFit/>
          </a:bodyPr>
          <a:lstStyle/>
          <a:p>
            <a:r>
              <a:rPr lang="en-GB" dirty="0"/>
              <a:t>Three bonus questions on board games:</a:t>
            </a:r>
          </a:p>
          <a:p>
            <a:endParaRPr lang="en-GB" dirty="0"/>
          </a:p>
          <a:p>
            <a:pPr marL="342900" indent="-342900">
              <a:buAutoNum type="arabicPeriod"/>
            </a:pPr>
            <a:r>
              <a:rPr lang="en-GB" dirty="0"/>
              <a:t>What is the name of the land through the wardrobe in the </a:t>
            </a:r>
            <a:r>
              <a:rPr lang="en-GB" i="1" dirty="0"/>
              <a:t>Lion, the witch and the wardrobe</a:t>
            </a:r>
            <a:r>
              <a:rPr lang="en-GB" dirty="0"/>
              <a:t>?</a:t>
            </a:r>
          </a:p>
          <a:p>
            <a:r>
              <a:rPr lang="en-GB" dirty="0">
                <a:solidFill>
                  <a:srgbClr val="FF0000"/>
                </a:solidFill>
              </a:rPr>
              <a:t>				- Narnia</a:t>
            </a:r>
          </a:p>
          <a:p>
            <a:pPr marL="342900" indent="-342900">
              <a:buFont typeface="+mj-lt"/>
              <a:buAutoNum type="arabicPeriod" startAt="2"/>
            </a:pPr>
            <a:r>
              <a:rPr lang="en-GB" dirty="0"/>
              <a:t>What is the name of the Faun, first encountered in the </a:t>
            </a:r>
            <a:r>
              <a:rPr lang="en-GB" i="1" dirty="0"/>
              <a:t>Lion, the witch and the wardrobe</a:t>
            </a:r>
            <a:r>
              <a:rPr lang="en-GB" dirty="0"/>
              <a:t>?			- </a:t>
            </a:r>
            <a:r>
              <a:rPr lang="en-GB" dirty="0">
                <a:solidFill>
                  <a:srgbClr val="FF0000"/>
                </a:solidFill>
              </a:rPr>
              <a:t>Mr Tomlinson</a:t>
            </a:r>
          </a:p>
          <a:p>
            <a:pPr marL="342900" indent="-342900">
              <a:buFont typeface="+mj-lt"/>
              <a:buAutoNum type="arabicPeriod" startAt="3"/>
            </a:pPr>
            <a:r>
              <a:rPr lang="en-GB" dirty="0"/>
              <a:t>Who was the author of </a:t>
            </a:r>
            <a:r>
              <a:rPr lang="en-GB" i="1" dirty="0"/>
              <a:t>The Lion, the witch and the wardrobe</a:t>
            </a:r>
            <a:r>
              <a:rPr lang="en-GB" dirty="0"/>
              <a:t>?</a:t>
            </a:r>
          </a:p>
          <a:p>
            <a:pPr lvl="8"/>
            <a:r>
              <a:rPr lang="en-GB" dirty="0">
                <a:solidFill>
                  <a:srgbClr val="FF0000"/>
                </a:solidFill>
              </a:rPr>
              <a:t>- C.S. Lewis</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784599"/>
            <a:ext cx="8820363" cy="2559924"/>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24087593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2929490" y="618255"/>
            <a:ext cx="6333016"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Entertainment &amp; Arts</a:t>
            </a:r>
          </a:p>
        </p:txBody>
      </p:sp>
      <p:sp>
        <p:nvSpPr>
          <p:cNvPr id="5" name="TextBox 4">
            <a:extLst>
              <a:ext uri="{FF2B5EF4-FFF2-40B4-BE49-F238E27FC236}">
                <a16:creationId xmlns:a16="http://schemas.microsoft.com/office/drawing/2014/main" id="{143F2EB1-B7AD-4B07-A758-B62498548519}"/>
              </a:ext>
            </a:extLst>
          </p:cNvPr>
          <p:cNvSpPr txBox="1"/>
          <p:nvPr/>
        </p:nvSpPr>
        <p:spPr>
          <a:xfrm>
            <a:off x="4221863" y="1988229"/>
            <a:ext cx="3748270" cy="369332"/>
          </a:xfrm>
          <a:prstGeom prst="rect">
            <a:avLst/>
          </a:prstGeom>
          <a:noFill/>
        </p:spPr>
        <p:txBody>
          <a:bodyPr wrap="none" rtlCol="0">
            <a:spAutoFit/>
          </a:bodyPr>
          <a:lstStyle/>
          <a:p>
            <a:r>
              <a:rPr lang="en-GB" dirty="0"/>
              <a:t>What does it mean to sing </a:t>
            </a:r>
            <a:r>
              <a:rPr lang="en-GB" i="1" dirty="0"/>
              <a:t>a cappella</a:t>
            </a:r>
            <a:r>
              <a:rPr lang="en-GB" dirty="0"/>
              <a:t>?</a:t>
            </a:r>
          </a:p>
        </p:txBody>
      </p:sp>
      <p:sp>
        <p:nvSpPr>
          <p:cNvPr id="6" name="TextBox 5">
            <a:extLst>
              <a:ext uri="{FF2B5EF4-FFF2-40B4-BE49-F238E27FC236}">
                <a16:creationId xmlns:a16="http://schemas.microsoft.com/office/drawing/2014/main" id="{F70EED35-BC7F-47C5-8274-0A9048DE6E5F}"/>
              </a:ext>
            </a:extLst>
          </p:cNvPr>
          <p:cNvSpPr txBox="1"/>
          <p:nvPr/>
        </p:nvSpPr>
        <p:spPr>
          <a:xfrm>
            <a:off x="3697424" y="2785588"/>
            <a:ext cx="5041829" cy="369332"/>
          </a:xfrm>
          <a:prstGeom prst="rect">
            <a:avLst/>
          </a:prstGeom>
          <a:noFill/>
        </p:spPr>
        <p:txBody>
          <a:bodyPr wrap="none" rtlCol="0">
            <a:spAutoFit/>
          </a:bodyPr>
          <a:lstStyle/>
          <a:p>
            <a:r>
              <a:rPr lang="en-GB" dirty="0"/>
              <a:t>Without the accompaniment of musical instruments</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759200"/>
            <a:ext cx="8730732" cy="2308324"/>
          </a:xfrm>
          <a:prstGeom prst="rect">
            <a:avLst/>
          </a:prstGeom>
          <a:noFill/>
        </p:spPr>
        <p:txBody>
          <a:bodyPr wrap="square" rtlCol="0">
            <a:spAutoFit/>
          </a:bodyPr>
          <a:lstStyle/>
          <a:p>
            <a:r>
              <a:rPr lang="en-GB" dirty="0"/>
              <a:t>Three bonus questions on music:</a:t>
            </a:r>
          </a:p>
          <a:p>
            <a:endParaRPr lang="en-GB" dirty="0"/>
          </a:p>
          <a:p>
            <a:pPr marL="342900" indent="-342900">
              <a:buAutoNum type="arabicPeriod"/>
            </a:pPr>
            <a:r>
              <a:rPr lang="en-GB" dirty="0"/>
              <a:t>How many lines are there on a stave in music?</a:t>
            </a:r>
          </a:p>
          <a:p>
            <a:r>
              <a:rPr lang="en-GB" dirty="0">
                <a:solidFill>
                  <a:srgbClr val="FF0000"/>
                </a:solidFill>
              </a:rPr>
              <a:t>				- 5</a:t>
            </a:r>
          </a:p>
          <a:p>
            <a:pPr marL="342900" indent="-342900">
              <a:buFont typeface="+mj-lt"/>
              <a:buAutoNum type="arabicPeriod" startAt="2"/>
            </a:pPr>
            <a:r>
              <a:rPr lang="en-GB" dirty="0"/>
              <a:t>If you were playing </a:t>
            </a:r>
            <a:r>
              <a:rPr lang="en-GB" i="1" dirty="0"/>
              <a:t>pizzicato</a:t>
            </a:r>
            <a:r>
              <a:rPr lang="en-GB" dirty="0"/>
              <a:t> what would you be doing?								- </a:t>
            </a:r>
            <a:r>
              <a:rPr lang="en-GB" dirty="0">
                <a:solidFill>
                  <a:srgbClr val="FF0000"/>
                </a:solidFill>
              </a:rPr>
              <a:t>Plucking</a:t>
            </a:r>
          </a:p>
          <a:p>
            <a:pPr marL="342900" indent="-342900">
              <a:buFont typeface="+mj-lt"/>
              <a:buAutoNum type="arabicPeriod" startAt="3"/>
            </a:pPr>
            <a:r>
              <a:rPr lang="en-GB" dirty="0"/>
              <a:t>What is the name given to the lowest possible female singing voice in a choir?</a:t>
            </a:r>
            <a:endParaRPr lang="en-GB" i="1" dirty="0"/>
          </a:p>
          <a:p>
            <a:pPr lvl="8"/>
            <a:r>
              <a:rPr lang="en-GB" dirty="0">
                <a:solidFill>
                  <a:srgbClr val="FF0000"/>
                </a:solidFill>
              </a:rPr>
              <a:t>- </a:t>
            </a:r>
            <a:r>
              <a:rPr lang="en-GB" i="1" dirty="0">
                <a:solidFill>
                  <a:srgbClr val="FF0000"/>
                </a:solidFill>
              </a:rPr>
              <a:t>contralto</a:t>
            </a:r>
            <a:endParaRPr lang="en-GB" dirty="0">
              <a:solidFill>
                <a:srgbClr val="FF0000"/>
              </a:solidFill>
            </a:endParaRP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784599"/>
            <a:ext cx="8820363" cy="2282925"/>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2523486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4442566" y="694035"/>
            <a:ext cx="3306867"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Geography</a:t>
            </a:r>
          </a:p>
        </p:txBody>
      </p:sp>
      <p:sp>
        <p:nvSpPr>
          <p:cNvPr id="5" name="TextBox 4">
            <a:extLst>
              <a:ext uri="{FF2B5EF4-FFF2-40B4-BE49-F238E27FC236}">
                <a16:creationId xmlns:a16="http://schemas.microsoft.com/office/drawing/2014/main" id="{143F2EB1-B7AD-4B07-A758-B62498548519}"/>
              </a:ext>
            </a:extLst>
          </p:cNvPr>
          <p:cNvSpPr txBox="1"/>
          <p:nvPr/>
        </p:nvSpPr>
        <p:spPr>
          <a:xfrm>
            <a:off x="1685817" y="1892300"/>
            <a:ext cx="8820363" cy="369332"/>
          </a:xfrm>
          <a:prstGeom prst="rect">
            <a:avLst/>
          </a:prstGeom>
          <a:noFill/>
        </p:spPr>
        <p:txBody>
          <a:bodyPr wrap="none" rtlCol="0">
            <a:spAutoFit/>
          </a:bodyPr>
          <a:lstStyle/>
          <a:p>
            <a:r>
              <a:rPr lang="en-GB" dirty="0"/>
              <a:t>The Great Barrier Reef is the worlds largest living organism. Which country is it situated off? </a:t>
            </a:r>
          </a:p>
        </p:txBody>
      </p:sp>
      <p:sp>
        <p:nvSpPr>
          <p:cNvPr id="6" name="TextBox 5">
            <a:extLst>
              <a:ext uri="{FF2B5EF4-FFF2-40B4-BE49-F238E27FC236}">
                <a16:creationId xmlns:a16="http://schemas.microsoft.com/office/drawing/2014/main" id="{F70EED35-BC7F-47C5-8274-0A9048DE6E5F}"/>
              </a:ext>
            </a:extLst>
          </p:cNvPr>
          <p:cNvSpPr txBox="1"/>
          <p:nvPr/>
        </p:nvSpPr>
        <p:spPr>
          <a:xfrm>
            <a:off x="5461000" y="2743200"/>
            <a:ext cx="1006109" cy="369332"/>
          </a:xfrm>
          <a:prstGeom prst="rect">
            <a:avLst/>
          </a:prstGeom>
          <a:noFill/>
        </p:spPr>
        <p:txBody>
          <a:bodyPr wrap="none" rtlCol="0">
            <a:spAutoFit/>
          </a:bodyPr>
          <a:lstStyle/>
          <a:p>
            <a:r>
              <a:rPr lang="en-GB" dirty="0">
                <a:solidFill>
                  <a:srgbClr val="FF0000"/>
                </a:solidFill>
              </a:rPr>
              <a:t>Australia</a:t>
            </a:r>
          </a:p>
        </p:txBody>
      </p:sp>
      <p:sp>
        <p:nvSpPr>
          <p:cNvPr id="7" name="TextBox 6">
            <a:extLst>
              <a:ext uri="{FF2B5EF4-FFF2-40B4-BE49-F238E27FC236}">
                <a16:creationId xmlns:a16="http://schemas.microsoft.com/office/drawing/2014/main" id="{291ED551-1C4E-4384-8EB2-55509979D993}"/>
              </a:ext>
            </a:extLst>
          </p:cNvPr>
          <p:cNvSpPr txBox="1"/>
          <p:nvPr/>
        </p:nvSpPr>
        <p:spPr>
          <a:xfrm>
            <a:off x="2146300" y="3759200"/>
            <a:ext cx="7848600" cy="1754326"/>
          </a:xfrm>
          <a:prstGeom prst="rect">
            <a:avLst/>
          </a:prstGeom>
          <a:noFill/>
        </p:spPr>
        <p:txBody>
          <a:bodyPr wrap="square" rtlCol="0">
            <a:spAutoFit/>
          </a:bodyPr>
          <a:lstStyle/>
          <a:p>
            <a:r>
              <a:rPr lang="en-GB" dirty="0"/>
              <a:t>Three bonus questions on Australia:</a:t>
            </a:r>
          </a:p>
          <a:p>
            <a:endParaRPr lang="en-GB" dirty="0"/>
          </a:p>
          <a:p>
            <a:pPr marL="342900" indent="-342900">
              <a:buAutoNum type="arabicPeriod"/>
            </a:pPr>
            <a:r>
              <a:rPr lang="en-GB" dirty="0"/>
              <a:t>A Koala bear is native to Australia, but the leaves from which tree is it’s favourite meal?				- </a:t>
            </a:r>
            <a:r>
              <a:rPr lang="en-GB" dirty="0">
                <a:solidFill>
                  <a:srgbClr val="FF0000"/>
                </a:solidFill>
              </a:rPr>
              <a:t>Eucalyptus</a:t>
            </a:r>
          </a:p>
          <a:p>
            <a:pPr marL="342900" indent="-342900">
              <a:buAutoNum type="arabicPeriod"/>
            </a:pPr>
            <a:r>
              <a:rPr lang="en-GB" dirty="0"/>
              <a:t>What is the capital city of Australia?	- </a:t>
            </a:r>
            <a:r>
              <a:rPr lang="en-GB" dirty="0">
                <a:solidFill>
                  <a:srgbClr val="FF0000"/>
                </a:solidFill>
              </a:rPr>
              <a:t>Canberra</a:t>
            </a:r>
          </a:p>
          <a:p>
            <a:pPr marL="342900" indent="-342900">
              <a:buAutoNum type="arabicPeriod"/>
            </a:pPr>
            <a:r>
              <a:rPr lang="en-GB" dirty="0"/>
              <a:t>In what season is Christmas in Australia?	- </a:t>
            </a:r>
            <a:r>
              <a:rPr lang="en-GB" dirty="0">
                <a:solidFill>
                  <a:srgbClr val="FF0000"/>
                </a:solidFill>
              </a:rPr>
              <a:t>Summer</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784600"/>
            <a:ext cx="8820363" cy="1728926"/>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1184070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2929498" y="694035"/>
            <a:ext cx="6333016"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Entertainment &amp; Arts</a:t>
            </a:r>
          </a:p>
        </p:txBody>
      </p:sp>
      <p:sp>
        <p:nvSpPr>
          <p:cNvPr id="5" name="TextBox 4">
            <a:extLst>
              <a:ext uri="{FF2B5EF4-FFF2-40B4-BE49-F238E27FC236}">
                <a16:creationId xmlns:a16="http://schemas.microsoft.com/office/drawing/2014/main" id="{143F2EB1-B7AD-4B07-A758-B62498548519}"/>
              </a:ext>
            </a:extLst>
          </p:cNvPr>
          <p:cNvSpPr txBox="1"/>
          <p:nvPr/>
        </p:nvSpPr>
        <p:spPr>
          <a:xfrm>
            <a:off x="3933547" y="1921472"/>
            <a:ext cx="4488088" cy="369332"/>
          </a:xfrm>
          <a:prstGeom prst="rect">
            <a:avLst/>
          </a:prstGeom>
          <a:noFill/>
        </p:spPr>
        <p:txBody>
          <a:bodyPr wrap="none" rtlCol="0">
            <a:spAutoFit/>
          </a:bodyPr>
          <a:lstStyle/>
          <a:p>
            <a:r>
              <a:rPr lang="en-GB" dirty="0"/>
              <a:t>Where in a theatre would you find the apron?</a:t>
            </a:r>
          </a:p>
        </p:txBody>
      </p:sp>
      <p:sp>
        <p:nvSpPr>
          <p:cNvPr id="6" name="TextBox 5">
            <a:extLst>
              <a:ext uri="{FF2B5EF4-FFF2-40B4-BE49-F238E27FC236}">
                <a16:creationId xmlns:a16="http://schemas.microsoft.com/office/drawing/2014/main" id="{F70EED35-BC7F-47C5-8274-0A9048DE6E5F}"/>
              </a:ext>
            </a:extLst>
          </p:cNvPr>
          <p:cNvSpPr txBox="1"/>
          <p:nvPr/>
        </p:nvSpPr>
        <p:spPr>
          <a:xfrm>
            <a:off x="4397167" y="2735304"/>
            <a:ext cx="3560847" cy="369332"/>
          </a:xfrm>
          <a:prstGeom prst="rect">
            <a:avLst/>
          </a:prstGeom>
          <a:noFill/>
        </p:spPr>
        <p:txBody>
          <a:bodyPr wrap="none" rtlCol="0">
            <a:spAutoFit/>
          </a:bodyPr>
          <a:lstStyle/>
          <a:p>
            <a:r>
              <a:rPr lang="en-GB" dirty="0"/>
              <a:t>The very front, curve area of a stage</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759200"/>
            <a:ext cx="8730732" cy="2308324"/>
          </a:xfrm>
          <a:prstGeom prst="rect">
            <a:avLst/>
          </a:prstGeom>
          <a:noFill/>
        </p:spPr>
        <p:txBody>
          <a:bodyPr wrap="square" rtlCol="0">
            <a:spAutoFit/>
          </a:bodyPr>
          <a:lstStyle/>
          <a:p>
            <a:r>
              <a:rPr lang="en-GB" dirty="0"/>
              <a:t>Three bonus questions on The theatre:</a:t>
            </a:r>
          </a:p>
          <a:p>
            <a:endParaRPr lang="en-GB" dirty="0"/>
          </a:p>
          <a:p>
            <a:pPr marL="342900" indent="-342900">
              <a:buAutoNum type="arabicPeriod"/>
            </a:pPr>
            <a:r>
              <a:rPr lang="en-GB" dirty="0"/>
              <a:t>If you have a non-speaking background part in a play or show, you are said to be what?</a:t>
            </a:r>
          </a:p>
          <a:p>
            <a:r>
              <a:rPr lang="en-GB" dirty="0">
                <a:solidFill>
                  <a:srgbClr val="FF0000"/>
                </a:solidFill>
              </a:rPr>
              <a:t>				- An extra</a:t>
            </a:r>
          </a:p>
          <a:p>
            <a:pPr marL="342900" indent="-342900">
              <a:buFont typeface="+mj-lt"/>
              <a:buAutoNum type="arabicPeriod" startAt="2"/>
            </a:pPr>
            <a:r>
              <a:rPr lang="en-GB" dirty="0"/>
              <a:t>Spontaneous playing of a scene by actors is known as what?							- </a:t>
            </a:r>
            <a:r>
              <a:rPr lang="en-GB" dirty="0">
                <a:solidFill>
                  <a:srgbClr val="FF0000"/>
                </a:solidFill>
              </a:rPr>
              <a:t>Improvisation</a:t>
            </a:r>
          </a:p>
          <a:p>
            <a:pPr marL="342900" indent="-342900">
              <a:buFont typeface="+mj-lt"/>
              <a:buAutoNum type="arabicPeriod" startAt="3"/>
            </a:pPr>
            <a:r>
              <a:rPr lang="en-GB" dirty="0"/>
              <a:t>Who is the protagonist?</a:t>
            </a:r>
          </a:p>
          <a:p>
            <a:pPr lvl="8"/>
            <a:r>
              <a:rPr lang="en-GB" dirty="0">
                <a:solidFill>
                  <a:srgbClr val="FF0000"/>
                </a:solidFill>
              </a:rPr>
              <a:t>- The main character</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784599"/>
            <a:ext cx="8820363" cy="2282925"/>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18396136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2929498" y="694035"/>
            <a:ext cx="6333016"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Entertainment &amp; Arts</a:t>
            </a:r>
          </a:p>
        </p:txBody>
      </p:sp>
      <p:sp>
        <p:nvSpPr>
          <p:cNvPr id="5" name="TextBox 4">
            <a:extLst>
              <a:ext uri="{FF2B5EF4-FFF2-40B4-BE49-F238E27FC236}">
                <a16:creationId xmlns:a16="http://schemas.microsoft.com/office/drawing/2014/main" id="{143F2EB1-B7AD-4B07-A758-B62498548519}"/>
              </a:ext>
            </a:extLst>
          </p:cNvPr>
          <p:cNvSpPr txBox="1"/>
          <p:nvPr/>
        </p:nvSpPr>
        <p:spPr>
          <a:xfrm>
            <a:off x="3351753" y="1902598"/>
            <a:ext cx="5488490" cy="369332"/>
          </a:xfrm>
          <a:prstGeom prst="rect">
            <a:avLst/>
          </a:prstGeom>
          <a:noFill/>
        </p:spPr>
        <p:txBody>
          <a:bodyPr wrap="none" rtlCol="0">
            <a:spAutoFit/>
          </a:bodyPr>
          <a:lstStyle/>
          <a:p>
            <a:r>
              <a:rPr lang="en-GB" dirty="0"/>
              <a:t>What nationality is teenage pop sensation Justin Bieber?</a:t>
            </a:r>
          </a:p>
        </p:txBody>
      </p:sp>
      <p:sp>
        <p:nvSpPr>
          <p:cNvPr id="6" name="TextBox 5">
            <a:extLst>
              <a:ext uri="{FF2B5EF4-FFF2-40B4-BE49-F238E27FC236}">
                <a16:creationId xmlns:a16="http://schemas.microsoft.com/office/drawing/2014/main" id="{F70EED35-BC7F-47C5-8274-0A9048DE6E5F}"/>
              </a:ext>
            </a:extLst>
          </p:cNvPr>
          <p:cNvSpPr txBox="1"/>
          <p:nvPr/>
        </p:nvSpPr>
        <p:spPr>
          <a:xfrm>
            <a:off x="5652314" y="2741829"/>
            <a:ext cx="1058303" cy="369332"/>
          </a:xfrm>
          <a:prstGeom prst="rect">
            <a:avLst/>
          </a:prstGeom>
          <a:noFill/>
        </p:spPr>
        <p:txBody>
          <a:bodyPr wrap="none" rtlCol="0">
            <a:spAutoFit/>
          </a:bodyPr>
          <a:lstStyle/>
          <a:p>
            <a:r>
              <a:rPr lang="en-GB" dirty="0"/>
              <a:t>Canadian</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759200"/>
            <a:ext cx="8730732" cy="2862322"/>
          </a:xfrm>
          <a:prstGeom prst="rect">
            <a:avLst/>
          </a:prstGeom>
          <a:noFill/>
        </p:spPr>
        <p:txBody>
          <a:bodyPr wrap="square" rtlCol="0">
            <a:spAutoFit/>
          </a:bodyPr>
          <a:lstStyle/>
          <a:p>
            <a:r>
              <a:rPr lang="en-GB" dirty="0"/>
              <a:t>Three bonus questions on Popular Music:</a:t>
            </a:r>
          </a:p>
          <a:p>
            <a:endParaRPr lang="en-GB" dirty="0"/>
          </a:p>
          <a:p>
            <a:pPr marL="342900" indent="-342900">
              <a:buAutoNum type="arabicPeriod"/>
            </a:pPr>
            <a:r>
              <a:rPr lang="en-GB" dirty="0"/>
              <a:t>Who was at a pay phone, trying to phone home in 2012?</a:t>
            </a:r>
          </a:p>
          <a:p>
            <a:r>
              <a:rPr lang="en-GB" dirty="0">
                <a:solidFill>
                  <a:srgbClr val="FF0000"/>
                </a:solidFill>
              </a:rPr>
              <a:t>				- Maroon 5</a:t>
            </a:r>
          </a:p>
          <a:p>
            <a:pPr marL="342900" indent="-342900">
              <a:buFont typeface="+mj-lt"/>
              <a:buAutoNum type="arabicPeriod" startAt="2"/>
            </a:pPr>
            <a:r>
              <a:rPr lang="en-GB" dirty="0"/>
              <a:t>Luis </a:t>
            </a:r>
            <a:r>
              <a:rPr lang="en-GB" dirty="0" err="1"/>
              <a:t>Fonzi</a:t>
            </a:r>
            <a:r>
              <a:rPr lang="en-GB" dirty="0"/>
              <a:t> and Daddy Yankee are responsible for which track that took the world by storm in 2017?							</a:t>
            </a:r>
            <a:r>
              <a:rPr lang="en-GB" dirty="0">
                <a:solidFill>
                  <a:srgbClr val="FF0000"/>
                </a:solidFill>
              </a:rPr>
              <a:t> 					- </a:t>
            </a:r>
            <a:r>
              <a:rPr lang="en-GB" dirty="0" err="1">
                <a:solidFill>
                  <a:srgbClr val="FF0000"/>
                </a:solidFill>
              </a:rPr>
              <a:t>Despacito</a:t>
            </a:r>
            <a:endParaRPr lang="en-GB" dirty="0">
              <a:solidFill>
                <a:srgbClr val="FF0000"/>
              </a:solidFill>
            </a:endParaRPr>
          </a:p>
          <a:p>
            <a:pPr marL="342900" indent="-342900">
              <a:buFont typeface="+mj-lt"/>
              <a:buAutoNum type="arabicPeriod" startAt="3"/>
            </a:pPr>
            <a:r>
              <a:rPr lang="en-GB" dirty="0"/>
              <a:t>Who released 'Human' in 2017, a track which is one of the year's biggest selling songs so far?</a:t>
            </a:r>
          </a:p>
          <a:p>
            <a:pPr lvl="8"/>
            <a:r>
              <a:rPr lang="en-GB" dirty="0">
                <a:solidFill>
                  <a:srgbClr val="FF0000"/>
                </a:solidFill>
              </a:rPr>
              <a:t>- Rag ‘n’ bone man</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784598"/>
            <a:ext cx="8820363" cy="2836923"/>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2759958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5086755" y="694035"/>
            <a:ext cx="2018502"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Sports</a:t>
            </a:r>
          </a:p>
        </p:txBody>
      </p:sp>
      <p:sp>
        <p:nvSpPr>
          <p:cNvPr id="5" name="TextBox 4">
            <a:extLst>
              <a:ext uri="{FF2B5EF4-FFF2-40B4-BE49-F238E27FC236}">
                <a16:creationId xmlns:a16="http://schemas.microsoft.com/office/drawing/2014/main" id="{143F2EB1-B7AD-4B07-A758-B62498548519}"/>
              </a:ext>
            </a:extLst>
          </p:cNvPr>
          <p:cNvSpPr txBox="1"/>
          <p:nvPr/>
        </p:nvSpPr>
        <p:spPr>
          <a:xfrm>
            <a:off x="4101825" y="1965581"/>
            <a:ext cx="4159280" cy="369332"/>
          </a:xfrm>
          <a:prstGeom prst="rect">
            <a:avLst/>
          </a:prstGeom>
          <a:noFill/>
        </p:spPr>
        <p:txBody>
          <a:bodyPr wrap="none" rtlCol="0">
            <a:spAutoFit/>
          </a:bodyPr>
          <a:lstStyle/>
          <a:p>
            <a:r>
              <a:rPr lang="en-GB" dirty="0"/>
              <a:t>Which sport does Constantino Rocca play?</a:t>
            </a:r>
          </a:p>
        </p:txBody>
      </p:sp>
      <p:sp>
        <p:nvSpPr>
          <p:cNvPr id="6" name="TextBox 5">
            <a:extLst>
              <a:ext uri="{FF2B5EF4-FFF2-40B4-BE49-F238E27FC236}">
                <a16:creationId xmlns:a16="http://schemas.microsoft.com/office/drawing/2014/main" id="{F70EED35-BC7F-47C5-8274-0A9048DE6E5F}"/>
              </a:ext>
            </a:extLst>
          </p:cNvPr>
          <p:cNvSpPr txBox="1"/>
          <p:nvPr/>
        </p:nvSpPr>
        <p:spPr>
          <a:xfrm>
            <a:off x="5652314" y="2741829"/>
            <a:ext cx="575799" cy="369332"/>
          </a:xfrm>
          <a:prstGeom prst="rect">
            <a:avLst/>
          </a:prstGeom>
          <a:noFill/>
        </p:spPr>
        <p:txBody>
          <a:bodyPr wrap="none" rtlCol="0">
            <a:spAutoFit/>
          </a:bodyPr>
          <a:lstStyle/>
          <a:p>
            <a:r>
              <a:rPr lang="en-GB" dirty="0"/>
              <a:t>Golf</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759200"/>
            <a:ext cx="8730732" cy="2585323"/>
          </a:xfrm>
          <a:prstGeom prst="rect">
            <a:avLst/>
          </a:prstGeom>
          <a:noFill/>
        </p:spPr>
        <p:txBody>
          <a:bodyPr wrap="square" rtlCol="0">
            <a:spAutoFit/>
          </a:bodyPr>
          <a:lstStyle/>
          <a:p>
            <a:r>
              <a:rPr lang="en-GB" dirty="0"/>
              <a:t>Three bonus questions on Golf:</a:t>
            </a:r>
          </a:p>
          <a:p>
            <a:endParaRPr lang="en-GB" dirty="0"/>
          </a:p>
          <a:p>
            <a:pPr marL="342900" indent="-342900">
              <a:buAutoNum type="arabicPeriod"/>
            </a:pPr>
            <a:r>
              <a:rPr lang="en-GB" dirty="0"/>
              <a:t>A player is said to ‘scratch’ if they play off what handicap?</a:t>
            </a:r>
          </a:p>
          <a:p>
            <a:r>
              <a:rPr lang="en-GB" dirty="0">
                <a:solidFill>
                  <a:srgbClr val="FF0000"/>
                </a:solidFill>
              </a:rPr>
              <a:t>				- Zero</a:t>
            </a:r>
          </a:p>
          <a:p>
            <a:pPr marL="342900" indent="-342900">
              <a:buFont typeface="+mj-lt"/>
              <a:buAutoNum type="arabicPeriod" startAt="2"/>
            </a:pPr>
            <a:r>
              <a:rPr lang="en-GB" dirty="0"/>
              <a:t>What is the maximum number of clubs allowed to be in a golfing bag during a competitive round?						</a:t>
            </a:r>
            <a:r>
              <a:rPr lang="en-GB" dirty="0">
                <a:solidFill>
                  <a:srgbClr val="FF0000"/>
                </a:solidFill>
              </a:rPr>
              <a:t> 					- 14</a:t>
            </a:r>
          </a:p>
          <a:p>
            <a:pPr marL="342900" indent="-342900">
              <a:buFont typeface="+mj-lt"/>
              <a:buAutoNum type="arabicPeriod" startAt="3"/>
            </a:pPr>
            <a:r>
              <a:rPr lang="en-GB" dirty="0"/>
              <a:t>Where would you find the ‘Road Hole’?</a:t>
            </a:r>
          </a:p>
          <a:p>
            <a:pPr lvl="8"/>
            <a:r>
              <a:rPr lang="en-GB" dirty="0">
                <a:solidFill>
                  <a:srgbClr val="FF0000"/>
                </a:solidFill>
              </a:rPr>
              <a:t>- The 17</a:t>
            </a:r>
            <a:r>
              <a:rPr lang="en-GB" baseline="30000" dirty="0">
                <a:solidFill>
                  <a:srgbClr val="FF0000"/>
                </a:solidFill>
              </a:rPr>
              <a:t>th</a:t>
            </a:r>
            <a:r>
              <a:rPr lang="en-GB" dirty="0">
                <a:solidFill>
                  <a:srgbClr val="FF0000"/>
                </a:solidFill>
              </a:rPr>
              <a:t> green at The Old Course, St Andrew’s</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784598"/>
            <a:ext cx="8820363" cy="2836923"/>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21687674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5086755" y="694035"/>
            <a:ext cx="2018502"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Sports</a:t>
            </a:r>
          </a:p>
        </p:txBody>
      </p:sp>
      <p:sp>
        <p:nvSpPr>
          <p:cNvPr id="5" name="TextBox 4">
            <a:extLst>
              <a:ext uri="{FF2B5EF4-FFF2-40B4-BE49-F238E27FC236}">
                <a16:creationId xmlns:a16="http://schemas.microsoft.com/office/drawing/2014/main" id="{143F2EB1-B7AD-4B07-A758-B62498548519}"/>
              </a:ext>
            </a:extLst>
          </p:cNvPr>
          <p:cNvSpPr txBox="1"/>
          <p:nvPr/>
        </p:nvSpPr>
        <p:spPr>
          <a:xfrm>
            <a:off x="4101825" y="1965581"/>
            <a:ext cx="4435445" cy="369332"/>
          </a:xfrm>
          <a:prstGeom prst="rect">
            <a:avLst/>
          </a:prstGeom>
          <a:noFill/>
        </p:spPr>
        <p:txBody>
          <a:bodyPr wrap="none" rtlCol="0">
            <a:spAutoFit/>
          </a:bodyPr>
          <a:lstStyle/>
          <a:p>
            <a:r>
              <a:rPr lang="en-GB" dirty="0"/>
              <a:t>Which chess piece can only move diagonally?</a:t>
            </a:r>
          </a:p>
        </p:txBody>
      </p:sp>
      <p:sp>
        <p:nvSpPr>
          <p:cNvPr id="6" name="TextBox 5">
            <a:extLst>
              <a:ext uri="{FF2B5EF4-FFF2-40B4-BE49-F238E27FC236}">
                <a16:creationId xmlns:a16="http://schemas.microsoft.com/office/drawing/2014/main" id="{F70EED35-BC7F-47C5-8274-0A9048DE6E5F}"/>
              </a:ext>
            </a:extLst>
          </p:cNvPr>
          <p:cNvSpPr txBox="1"/>
          <p:nvPr/>
        </p:nvSpPr>
        <p:spPr>
          <a:xfrm>
            <a:off x="5652314" y="2741829"/>
            <a:ext cx="817853" cy="369332"/>
          </a:xfrm>
          <a:prstGeom prst="rect">
            <a:avLst/>
          </a:prstGeom>
          <a:noFill/>
        </p:spPr>
        <p:txBody>
          <a:bodyPr wrap="none" rtlCol="0">
            <a:spAutoFit/>
          </a:bodyPr>
          <a:lstStyle/>
          <a:p>
            <a:r>
              <a:rPr lang="en-GB" dirty="0"/>
              <a:t>Bishop</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759200"/>
            <a:ext cx="8730732" cy="2308324"/>
          </a:xfrm>
          <a:prstGeom prst="rect">
            <a:avLst/>
          </a:prstGeom>
          <a:noFill/>
        </p:spPr>
        <p:txBody>
          <a:bodyPr wrap="square" rtlCol="0">
            <a:spAutoFit/>
          </a:bodyPr>
          <a:lstStyle/>
          <a:p>
            <a:r>
              <a:rPr lang="en-GB" dirty="0"/>
              <a:t>Three bonus questions on Board Games:</a:t>
            </a:r>
          </a:p>
          <a:p>
            <a:endParaRPr lang="en-GB" dirty="0"/>
          </a:p>
          <a:p>
            <a:pPr marL="342900" indent="-342900">
              <a:buAutoNum type="arabicPeriod"/>
            </a:pPr>
            <a:r>
              <a:rPr lang="en-GB" dirty="0"/>
              <a:t>In the original version of Cluedo what is the name of the murdered character?</a:t>
            </a:r>
          </a:p>
          <a:p>
            <a:r>
              <a:rPr lang="en-GB" dirty="0">
                <a:solidFill>
                  <a:srgbClr val="FF0000"/>
                </a:solidFill>
              </a:rPr>
              <a:t>				- </a:t>
            </a:r>
            <a:r>
              <a:rPr lang="en-GB" dirty="0" err="1">
                <a:solidFill>
                  <a:srgbClr val="FF0000"/>
                </a:solidFill>
              </a:rPr>
              <a:t>Dr.</a:t>
            </a:r>
            <a:r>
              <a:rPr lang="en-GB" dirty="0">
                <a:solidFill>
                  <a:srgbClr val="FF0000"/>
                </a:solidFill>
              </a:rPr>
              <a:t> Black / Mr. </a:t>
            </a:r>
            <a:r>
              <a:rPr lang="en-GB" dirty="0" err="1">
                <a:solidFill>
                  <a:srgbClr val="FF0000"/>
                </a:solidFill>
              </a:rPr>
              <a:t>Boddy</a:t>
            </a:r>
            <a:endParaRPr lang="en-GB" dirty="0">
              <a:solidFill>
                <a:srgbClr val="FF0000"/>
              </a:solidFill>
            </a:endParaRPr>
          </a:p>
          <a:p>
            <a:pPr marL="342900" indent="-342900">
              <a:buFont typeface="+mj-lt"/>
              <a:buAutoNum type="arabicPeriod" startAt="2"/>
            </a:pPr>
            <a:r>
              <a:rPr lang="en-GB" dirty="0"/>
              <a:t>What is the value of a v in the game of scrabble?						</a:t>
            </a:r>
            <a:r>
              <a:rPr lang="en-GB" dirty="0">
                <a:solidFill>
                  <a:srgbClr val="FF0000"/>
                </a:solidFill>
              </a:rPr>
              <a:t> 		- 4</a:t>
            </a:r>
          </a:p>
          <a:p>
            <a:pPr marL="342900" indent="-342900">
              <a:buFont typeface="+mj-lt"/>
              <a:buAutoNum type="arabicPeriod" startAt="3"/>
            </a:pPr>
            <a:r>
              <a:rPr lang="en-GB" dirty="0"/>
              <a:t>We call the game draughts, what would the Americans call the same game?</a:t>
            </a:r>
          </a:p>
          <a:p>
            <a:pPr lvl="8"/>
            <a:r>
              <a:rPr lang="en-GB" dirty="0">
                <a:solidFill>
                  <a:srgbClr val="FF0000"/>
                </a:solidFill>
              </a:rPr>
              <a:t>- Checkers</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784598"/>
            <a:ext cx="8820363" cy="2836923"/>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13836884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5086755" y="694035"/>
            <a:ext cx="2018502"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Sports</a:t>
            </a:r>
          </a:p>
        </p:txBody>
      </p:sp>
      <p:sp>
        <p:nvSpPr>
          <p:cNvPr id="5" name="TextBox 4">
            <a:extLst>
              <a:ext uri="{FF2B5EF4-FFF2-40B4-BE49-F238E27FC236}">
                <a16:creationId xmlns:a16="http://schemas.microsoft.com/office/drawing/2014/main" id="{143F2EB1-B7AD-4B07-A758-B62498548519}"/>
              </a:ext>
            </a:extLst>
          </p:cNvPr>
          <p:cNvSpPr txBox="1"/>
          <p:nvPr/>
        </p:nvSpPr>
        <p:spPr>
          <a:xfrm>
            <a:off x="2543225" y="1965581"/>
            <a:ext cx="6793976" cy="646331"/>
          </a:xfrm>
          <a:prstGeom prst="rect">
            <a:avLst/>
          </a:prstGeom>
          <a:noFill/>
        </p:spPr>
        <p:txBody>
          <a:bodyPr wrap="none" rtlCol="0">
            <a:spAutoFit/>
          </a:bodyPr>
          <a:lstStyle/>
          <a:p>
            <a:r>
              <a:rPr lang="en-GB" dirty="0"/>
              <a:t>In which sport or hobby may you hear the following words or phrases?</a:t>
            </a:r>
          </a:p>
          <a:p>
            <a:pPr algn="ctr"/>
            <a:r>
              <a:rPr lang="en-GB" i="1" dirty="0"/>
              <a:t>Pegging, Thumb or finger, woods and jack, Crown Green?</a:t>
            </a:r>
          </a:p>
        </p:txBody>
      </p:sp>
      <p:sp>
        <p:nvSpPr>
          <p:cNvPr id="6" name="TextBox 5">
            <a:extLst>
              <a:ext uri="{FF2B5EF4-FFF2-40B4-BE49-F238E27FC236}">
                <a16:creationId xmlns:a16="http://schemas.microsoft.com/office/drawing/2014/main" id="{F70EED35-BC7F-47C5-8274-0A9048DE6E5F}"/>
              </a:ext>
            </a:extLst>
          </p:cNvPr>
          <p:cNvSpPr txBox="1"/>
          <p:nvPr/>
        </p:nvSpPr>
        <p:spPr>
          <a:xfrm>
            <a:off x="4926410" y="2778640"/>
            <a:ext cx="2027606" cy="369332"/>
          </a:xfrm>
          <a:prstGeom prst="rect">
            <a:avLst/>
          </a:prstGeom>
          <a:noFill/>
        </p:spPr>
        <p:txBody>
          <a:bodyPr wrap="none" rtlCol="0">
            <a:spAutoFit/>
          </a:bodyPr>
          <a:lstStyle/>
          <a:p>
            <a:r>
              <a:rPr lang="en-GB" dirty="0"/>
              <a:t>Crown Green Bowls</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759200"/>
            <a:ext cx="8730732" cy="2585323"/>
          </a:xfrm>
          <a:prstGeom prst="rect">
            <a:avLst/>
          </a:prstGeom>
          <a:noFill/>
        </p:spPr>
        <p:txBody>
          <a:bodyPr wrap="square" rtlCol="0">
            <a:spAutoFit/>
          </a:bodyPr>
          <a:lstStyle/>
          <a:p>
            <a:r>
              <a:rPr lang="en-GB" dirty="0"/>
              <a:t>Three bonus questions on Park Sports:</a:t>
            </a:r>
          </a:p>
          <a:p>
            <a:endParaRPr lang="en-GB" dirty="0"/>
          </a:p>
          <a:p>
            <a:pPr marL="342900" indent="-342900">
              <a:buAutoNum type="arabicPeriod"/>
            </a:pPr>
            <a:r>
              <a:rPr lang="en-GB" dirty="0"/>
              <a:t>Which famous park sport is venue is at SW19 5AE?</a:t>
            </a:r>
          </a:p>
          <a:p>
            <a:r>
              <a:rPr lang="en-GB" dirty="0">
                <a:solidFill>
                  <a:srgbClr val="FF0000"/>
                </a:solidFill>
              </a:rPr>
              <a:t>				- Wimbledon </a:t>
            </a:r>
          </a:p>
          <a:p>
            <a:pPr marL="342900" indent="-342900">
              <a:buFont typeface="+mj-lt"/>
              <a:buAutoNum type="arabicPeriod" startAt="2"/>
            </a:pPr>
            <a:r>
              <a:rPr lang="en-GB" dirty="0"/>
              <a:t>Which other sport is played at Wimbledon?						</a:t>
            </a:r>
            <a:r>
              <a:rPr lang="en-GB" dirty="0">
                <a:solidFill>
                  <a:srgbClr val="FF0000"/>
                </a:solidFill>
              </a:rPr>
              <a:t> 			- Croquet</a:t>
            </a:r>
          </a:p>
          <a:p>
            <a:pPr marL="342900" indent="-342900">
              <a:buFont typeface="+mj-lt"/>
              <a:buAutoNum type="arabicPeriod" startAt="2"/>
            </a:pPr>
            <a:r>
              <a:rPr lang="en-GB" dirty="0"/>
              <a:t>In the film ‘Wimbledon’ the lead female character </a:t>
            </a:r>
            <a:r>
              <a:rPr lang="en-GB" dirty="0" err="1"/>
              <a:t>Lizze</a:t>
            </a:r>
            <a:r>
              <a:rPr lang="en-GB" dirty="0"/>
              <a:t> Bradbury is played by which famous actress, who shot to fame in the Spiderman trilogies?</a:t>
            </a:r>
          </a:p>
          <a:p>
            <a:pPr lvl="8"/>
            <a:r>
              <a:rPr lang="en-GB" dirty="0">
                <a:solidFill>
                  <a:srgbClr val="FF0000"/>
                </a:solidFill>
              </a:rPr>
              <a:t>- Kirsten Dunst</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784598"/>
            <a:ext cx="8820363" cy="2836923"/>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8180434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5086755" y="694035"/>
            <a:ext cx="2018502"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Sports</a:t>
            </a:r>
          </a:p>
        </p:txBody>
      </p:sp>
      <p:sp>
        <p:nvSpPr>
          <p:cNvPr id="5" name="TextBox 4">
            <a:extLst>
              <a:ext uri="{FF2B5EF4-FFF2-40B4-BE49-F238E27FC236}">
                <a16:creationId xmlns:a16="http://schemas.microsoft.com/office/drawing/2014/main" id="{143F2EB1-B7AD-4B07-A758-B62498548519}"/>
              </a:ext>
            </a:extLst>
          </p:cNvPr>
          <p:cNvSpPr txBox="1"/>
          <p:nvPr/>
        </p:nvSpPr>
        <p:spPr>
          <a:xfrm>
            <a:off x="3505353" y="1965581"/>
            <a:ext cx="5181290" cy="369332"/>
          </a:xfrm>
          <a:prstGeom prst="rect">
            <a:avLst/>
          </a:prstGeom>
          <a:noFill/>
        </p:spPr>
        <p:txBody>
          <a:bodyPr wrap="none" rtlCol="0">
            <a:spAutoFit/>
          </a:bodyPr>
          <a:lstStyle/>
          <a:p>
            <a:r>
              <a:rPr lang="en-GB" dirty="0"/>
              <a:t>Who wears the number 10 shirt for Manchester City?</a:t>
            </a:r>
          </a:p>
        </p:txBody>
      </p:sp>
      <p:sp>
        <p:nvSpPr>
          <p:cNvPr id="6" name="TextBox 5">
            <a:extLst>
              <a:ext uri="{FF2B5EF4-FFF2-40B4-BE49-F238E27FC236}">
                <a16:creationId xmlns:a16="http://schemas.microsoft.com/office/drawing/2014/main" id="{F70EED35-BC7F-47C5-8274-0A9048DE6E5F}"/>
              </a:ext>
            </a:extLst>
          </p:cNvPr>
          <p:cNvSpPr txBox="1"/>
          <p:nvPr/>
        </p:nvSpPr>
        <p:spPr>
          <a:xfrm>
            <a:off x="5652314" y="2741829"/>
            <a:ext cx="1275414" cy="369332"/>
          </a:xfrm>
          <a:prstGeom prst="rect">
            <a:avLst/>
          </a:prstGeom>
          <a:noFill/>
        </p:spPr>
        <p:txBody>
          <a:bodyPr wrap="none" rtlCol="0">
            <a:spAutoFit/>
          </a:bodyPr>
          <a:lstStyle/>
          <a:p>
            <a:r>
              <a:rPr lang="en-GB" dirty="0" err="1"/>
              <a:t>Kun</a:t>
            </a:r>
            <a:r>
              <a:rPr lang="en-GB" dirty="0"/>
              <a:t> </a:t>
            </a:r>
            <a:r>
              <a:rPr lang="en-GB" dirty="0" err="1"/>
              <a:t>Aguero</a:t>
            </a:r>
            <a:endParaRPr lang="en-GB" dirty="0"/>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759200"/>
            <a:ext cx="8730732" cy="2308324"/>
          </a:xfrm>
          <a:prstGeom prst="rect">
            <a:avLst/>
          </a:prstGeom>
          <a:noFill/>
        </p:spPr>
        <p:txBody>
          <a:bodyPr wrap="square" rtlCol="0">
            <a:spAutoFit/>
          </a:bodyPr>
          <a:lstStyle/>
          <a:p>
            <a:r>
              <a:rPr lang="en-GB" dirty="0"/>
              <a:t>Three bonus questions on Number 10’s:</a:t>
            </a:r>
          </a:p>
          <a:p>
            <a:endParaRPr lang="en-GB" dirty="0"/>
          </a:p>
          <a:p>
            <a:pPr marL="342900" indent="-342900">
              <a:buAutoNum type="arabicPeriod"/>
            </a:pPr>
            <a:r>
              <a:rPr lang="en-GB" dirty="0"/>
              <a:t>Which player wears the number 10 shirt for Arsenal?</a:t>
            </a:r>
          </a:p>
          <a:p>
            <a:r>
              <a:rPr lang="en-GB" dirty="0">
                <a:solidFill>
                  <a:srgbClr val="FF0000"/>
                </a:solidFill>
              </a:rPr>
              <a:t>				- Jack Wilshire</a:t>
            </a:r>
          </a:p>
          <a:p>
            <a:pPr marL="342900" indent="-342900">
              <a:buFont typeface="+mj-lt"/>
              <a:buAutoNum type="arabicPeriod" startAt="2"/>
            </a:pPr>
            <a:r>
              <a:rPr lang="en-GB" dirty="0"/>
              <a:t>Which player wears the number 10 shirt for Liverpool?						</a:t>
            </a:r>
            <a:r>
              <a:rPr lang="en-GB" dirty="0">
                <a:solidFill>
                  <a:srgbClr val="FF0000"/>
                </a:solidFill>
              </a:rPr>
              <a:t> 		- Phillipe Coutinho</a:t>
            </a:r>
          </a:p>
          <a:p>
            <a:pPr marL="342900" indent="-342900">
              <a:buFont typeface="+mj-lt"/>
              <a:buAutoNum type="arabicPeriod" startAt="3"/>
            </a:pPr>
            <a:r>
              <a:rPr lang="en-GB" dirty="0"/>
              <a:t>Which player wears the number 10 shirt for Chelsea</a:t>
            </a:r>
          </a:p>
          <a:p>
            <a:pPr lvl="8"/>
            <a:r>
              <a:rPr lang="en-GB" dirty="0">
                <a:solidFill>
                  <a:srgbClr val="FF0000"/>
                </a:solidFill>
              </a:rPr>
              <a:t>- Eden Hazard</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784598"/>
            <a:ext cx="8820363" cy="2836923"/>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29554552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5086755" y="694035"/>
            <a:ext cx="2018502"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Sports</a:t>
            </a:r>
          </a:p>
        </p:txBody>
      </p:sp>
      <p:sp>
        <p:nvSpPr>
          <p:cNvPr id="5" name="TextBox 4">
            <a:extLst>
              <a:ext uri="{FF2B5EF4-FFF2-40B4-BE49-F238E27FC236}">
                <a16:creationId xmlns:a16="http://schemas.microsoft.com/office/drawing/2014/main" id="{143F2EB1-B7AD-4B07-A758-B62498548519}"/>
              </a:ext>
            </a:extLst>
          </p:cNvPr>
          <p:cNvSpPr txBox="1"/>
          <p:nvPr/>
        </p:nvSpPr>
        <p:spPr>
          <a:xfrm>
            <a:off x="3079339" y="2089663"/>
            <a:ext cx="6033318" cy="369332"/>
          </a:xfrm>
          <a:prstGeom prst="rect">
            <a:avLst/>
          </a:prstGeom>
          <a:noFill/>
        </p:spPr>
        <p:txBody>
          <a:bodyPr wrap="none" rtlCol="0">
            <a:spAutoFit/>
          </a:bodyPr>
          <a:lstStyle/>
          <a:p>
            <a:r>
              <a:rPr lang="en-GB" dirty="0"/>
              <a:t>How many players on a netball pitch at the start of the match?</a:t>
            </a:r>
          </a:p>
        </p:txBody>
      </p:sp>
      <p:sp>
        <p:nvSpPr>
          <p:cNvPr id="6" name="TextBox 5">
            <a:extLst>
              <a:ext uri="{FF2B5EF4-FFF2-40B4-BE49-F238E27FC236}">
                <a16:creationId xmlns:a16="http://schemas.microsoft.com/office/drawing/2014/main" id="{F70EED35-BC7F-47C5-8274-0A9048DE6E5F}"/>
              </a:ext>
            </a:extLst>
          </p:cNvPr>
          <p:cNvSpPr txBox="1"/>
          <p:nvPr/>
        </p:nvSpPr>
        <p:spPr>
          <a:xfrm>
            <a:off x="5886646" y="2694460"/>
            <a:ext cx="418704" cy="369332"/>
          </a:xfrm>
          <a:prstGeom prst="rect">
            <a:avLst/>
          </a:prstGeom>
          <a:noFill/>
        </p:spPr>
        <p:txBody>
          <a:bodyPr wrap="none" rtlCol="0">
            <a:spAutoFit/>
          </a:bodyPr>
          <a:lstStyle/>
          <a:p>
            <a:r>
              <a:rPr lang="en-GB" dirty="0"/>
              <a:t>14</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759200"/>
            <a:ext cx="8730732" cy="2308324"/>
          </a:xfrm>
          <a:prstGeom prst="rect">
            <a:avLst/>
          </a:prstGeom>
          <a:noFill/>
        </p:spPr>
        <p:txBody>
          <a:bodyPr wrap="square" rtlCol="0">
            <a:spAutoFit/>
          </a:bodyPr>
          <a:lstStyle/>
          <a:p>
            <a:r>
              <a:rPr lang="en-GB" dirty="0"/>
              <a:t>Three bonus questions on Netball:</a:t>
            </a:r>
          </a:p>
          <a:p>
            <a:endParaRPr lang="en-GB" dirty="0"/>
          </a:p>
          <a:p>
            <a:pPr marL="342900" indent="-342900">
              <a:buAutoNum type="arabicPeriod"/>
            </a:pPr>
            <a:r>
              <a:rPr lang="en-GB" dirty="0"/>
              <a:t>When someone is shooting, in feet, how far away must the marker stand??</a:t>
            </a:r>
          </a:p>
          <a:p>
            <a:r>
              <a:rPr lang="en-GB" dirty="0">
                <a:solidFill>
                  <a:srgbClr val="FF0000"/>
                </a:solidFill>
              </a:rPr>
              <a:t>				- Two Feet</a:t>
            </a:r>
          </a:p>
          <a:p>
            <a:pPr marL="342900" indent="-342900">
              <a:buFont typeface="+mj-lt"/>
              <a:buAutoNum type="arabicPeriod" startAt="2"/>
            </a:pPr>
            <a:r>
              <a:rPr lang="en-GB" dirty="0"/>
              <a:t>What is the maximum number of seconds a player can hold the ball for?						</a:t>
            </a:r>
            <a:r>
              <a:rPr lang="en-GB" dirty="0">
                <a:solidFill>
                  <a:srgbClr val="FF0000"/>
                </a:solidFill>
              </a:rPr>
              <a:t>- 3 seconds</a:t>
            </a:r>
          </a:p>
          <a:p>
            <a:pPr marL="342900" indent="-342900">
              <a:buFont typeface="+mj-lt"/>
              <a:buAutoNum type="arabicPeriod" startAt="3"/>
            </a:pPr>
            <a:r>
              <a:rPr lang="en-GB" dirty="0"/>
              <a:t>Which two positions are allowed to shoot? </a:t>
            </a:r>
          </a:p>
          <a:p>
            <a:r>
              <a:rPr lang="en-GB" dirty="0">
                <a:solidFill>
                  <a:srgbClr val="FF0000"/>
                </a:solidFill>
              </a:rPr>
              <a:t>				- Goal Shooter and Goal Attack </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784598"/>
            <a:ext cx="8820363" cy="2379367"/>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41305306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5086755" y="694035"/>
            <a:ext cx="2018502"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Sports</a:t>
            </a:r>
          </a:p>
        </p:txBody>
      </p:sp>
      <p:sp>
        <p:nvSpPr>
          <p:cNvPr id="5" name="TextBox 4">
            <a:extLst>
              <a:ext uri="{FF2B5EF4-FFF2-40B4-BE49-F238E27FC236}">
                <a16:creationId xmlns:a16="http://schemas.microsoft.com/office/drawing/2014/main" id="{143F2EB1-B7AD-4B07-A758-B62498548519}"/>
              </a:ext>
            </a:extLst>
          </p:cNvPr>
          <p:cNvSpPr txBox="1"/>
          <p:nvPr/>
        </p:nvSpPr>
        <p:spPr>
          <a:xfrm>
            <a:off x="3209338" y="1952882"/>
            <a:ext cx="6168227" cy="369332"/>
          </a:xfrm>
          <a:prstGeom prst="rect">
            <a:avLst/>
          </a:prstGeom>
          <a:noFill/>
        </p:spPr>
        <p:txBody>
          <a:bodyPr wrap="none" rtlCol="0">
            <a:spAutoFit/>
          </a:bodyPr>
          <a:lstStyle/>
          <a:p>
            <a:r>
              <a:rPr lang="en-GB" dirty="0"/>
              <a:t>In hockey what is the name given to the officiators of the sport?</a:t>
            </a:r>
          </a:p>
        </p:txBody>
      </p:sp>
      <p:sp>
        <p:nvSpPr>
          <p:cNvPr id="6" name="TextBox 5">
            <a:extLst>
              <a:ext uri="{FF2B5EF4-FFF2-40B4-BE49-F238E27FC236}">
                <a16:creationId xmlns:a16="http://schemas.microsoft.com/office/drawing/2014/main" id="{F70EED35-BC7F-47C5-8274-0A9048DE6E5F}"/>
              </a:ext>
            </a:extLst>
          </p:cNvPr>
          <p:cNvSpPr txBox="1"/>
          <p:nvPr/>
        </p:nvSpPr>
        <p:spPr>
          <a:xfrm>
            <a:off x="5694698" y="2633791"/>
            <a:ext cx="973536" cy="369332"/>
          </a:xfrm>
          <a:prstGeom prst="rect">
            <a:avLst/>
          </a:prstGeom>
          <a:noFill/>
        </p:spPr>
        <p:txBody>
          <a:bodyPr wrap="none" rtlCol="0">
            <a:spAutoFit/>
          </a:bodyPr>
          <a:lstStyle/>
          <a:p>
            <a:r>
              <a:rPr lang="en-GB" dirty="0"/>
              <a:t>Umpires</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759200"/>
            <a:ext cx="8730732" cy="2308324"/>
          </a:xfrm>
          <a:prstGeom prst="rect">
            <a:avLst/>
          </a:prstGeom>
          <a:noFill/>
        </p:spPr>
        <p:txBody>
          <a:bodyPr wrap="square" rtlCol="0">
            <a:spAutoFit/>
          </a:bodyPr>
          <a:lstStyle/>
          <a:p>
            <a:r>
              <a:rPr lang="en-GB" dirty="0"/>
              <a:t>Three bonus questions on Hockey:</a:t>
            </a:r>
          </a:p>
          <a:p>
            <a:endParaRPr lang="en-GB" dirty="0"/>
          </a:p>
          <a:p>
            <a:pPr marL="342900" indent="-342900">
              <a:buAutoNum type="arabicPeriod"/>
            </a:pPr>
            <a:r>
              <a:rPr lang="en-GB" dirty="0"/>
              <a:t>How many substitutions can be made in a game of hockey?</a:t>
            </a:r>
          </a:p>
          <a:p>
            <a:r>
              <a:rPr lang="en-GB" dirty="0">
                <a:solidFill>
                  <a:srgbClr val="FF0000"/>
                </a:solidFill>
              </a:rPr>
              <a:t>				- There is no limit</a:t>
            </a:r>
          </a:p>
          <a:p>
            <a:pPr marL="342900" indent="-342900">
              <a:buFont typeface="+mj-lt"/>
              <a:buAutoNum type="arabicPeriod" startAt="2"/>
            </a:pPr>
            <a:r>
              <a:rPr lang="en-GB" dirty="0"/>
              <a:t>In what country was hockey first invented?						</a:t>
            </a:r>
            <a:r>
              <a:rPr lang="en-GB" dirty="0">
                <a:solidFill>
                  <a:srgbClr val="FF0000"/>
                </a:solidFill>
              </a:rPr>
              <a:t> 			- Scotland</a:t>
            </a:r>
          </a:p>
          <a:p>
            <a:pPr marL="342900" indent="-342900">
              <a:buFont typeface="+mj-lt"/>
              <a:buAutoNum type="arabicPeriod" startAt="3"/>
            </a:pPr>
            <a:r>
              <a:rPr lang="en-GB" dirty="0"/>
              <a:t>What side of the stick must be used when hitting or stopping the ball?</a:t>
            </a:r>
          </a:p>
          <a:p>
            <a:pPr lvl="8"/>
            <a:r>
              <a:rPr lang="en-GB" dirty="0">
                <a:solidFill>
                  <a:srgbClr val="FF0000"/>
                </a:solidFill>
              </a:rPr>
              <a:t>- The flat side</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784598"/>
            <a:ext cx="8820363" cy="2836923"/>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3417395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5086755" y="694035"/>
            <a:ext cx="2018502"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Sports</a:t>
            </a:r>
          </a:p>
        </p:txBody>
      </p:sp>
      <p:sp>
        <p:nvSpPr>
          <p:cNvPr id="5" name="TextBox 4">
            <a:extLst>
              <a:ext uri="{FF2B5EF4-FFF2-40B4-BE49-F238E27FC236}">
                <a16:creationId xmlns:a16="http://schemas.microsoft.com/office/drawing/2014/main" id="{143F2EB1-B7AD-4B07-A758-B62498548519}"/>
              </a:ext>
            </a:extLst>
          </p:cNvPr>
          <p:cNvSpPr txBox="1"/>
          <p:nvPr/>
        </p:nvSpPr>
        <p:spPr>
          <a:xfrm>
            <a:off x="3522692" y="1965581"/>
            <a:ext cx="4617033" cy="646331"/>
          </a:xfrm>
          <a:prstGeom prst="rect">
            <a:avLst/>
          </a:prstGeom>
          <a:noFill/>
        </p:spPr>
        <p:txBody>
          <a:bodyPr wrap="none" rtlCol="0">
            <a:spAutoFit/>
          </a:bodyPr>
          <a:lstStyle/>
          <a:p>
            <a:pPr algn="ctr"/>
            <a:r>
              <a:rPr lang="en-GB" dirty="0"/>
              <a:t>Which sport might you find players performing</a:t>
            </a:r>
            <a:r>
              <a:rPr lang="en-GB" i="1" dirty="0"/>
              <a:t> </a:t>
            </a:r>
          </a:p>
          <a:p>
            <a:pPr algn="ctr"/>
            <a:r>
              <a:rPr lang="en-GB" i="1" dirty="0"/>
              <a:t>a bounce pass, a lay up or a slam dunk</a:t>
            </a:r>
            <a:r>
              <a:rPr lang="en-GB" dirty="0"/>
              <a:t>?</a:t>
            </a:r>
          </a:p>
        </p:txBody>
      </p:sp>
      <p:sp>
        <p:nvSpPr>
          <p:cNvPr id="6" name="TextBox 5">
            <a:extLst>
              <a:ext uri="{FF2B5EF4-FFF2-40B4-BE49-F238E27FC236}">
                <a16:creationId xmlns:a16="http://schemas.microsoft.com/office/drawing/2014/main" id="{F70EED35-BC7F-47C5-8274-0A9048DE6E5F}"/>
              </a:ext>
            </a:extLst>
          </p:cNvPr>
          <p:cNvSpPr txBox="1"/>
          <p:nvPr/>
        </p:nvSpPr>
        <p:spPr>
          <a:xfrm>
            <a:off x="5652314" y="2741829"/>
            <a:ext cx="1192314" cy="369332"/>
          </a:xfrm>
          <a:prstGeom prst="rect">
            <a:avLst/>
          </a:prstGeom>
          <a:noFill/>
        </p:spPr>
        <p:txBody>
          <a:bodyPr wrap="none" rtlCol="0">
            <a:spAutoFit/>
          </a:bodyPr>
          <a:lstStyle/>
          <a:p>
            <a:r>
              <a:rPr lang="en-GB" dirty="0"/>
              <a:t>Basket Ball</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759200"/>
            <a:ext cx="8730732" cy="2585323"/>
          </a:xfrm>
          <a:prstGeom prst="rect">
            <a:avLst/>
          </a:prstGeom>
          <a:noFill/>
        </p:spPr>
        <p:txBody>
          <a:bodyPr wrap="square" rtlCol="0">
            <a:spAutoFit/>
          </a:bodyPr>
          <a:lstStyle/>
          <a:p>
            <a:r>
              <a:rPr lang="en-GB" dirty="0"/>
              <a:t>Three bonus questions on Basket Ball:</a:t>
            </a:r>
          </a:p>
          <a:p>
            <a:endParaRPr lang="en-GB" dirty="0"/>
          </a:p>
          <a:p>
            <a:pPr marL="342900" indent="-342900">
              <a:buAutoNum type="arabicPeriod"/>
            </a:pPr>
            <a:r>
              <a:rPr lang="en-GB" dirty="0"/>
              <a:t>A foul is committed if a player runs with the ball without bouncing the ball. This foul is called what?</a:t>
            </a:r>
          </a:p>
          <a:p>
            <a:r>
              <a:rPr lang="en-GB" dirty="0">
                <a:solidFill>
                  <a:srgbClr val="FF0000"/>
                </a:solidFill>
              </a:rPr>
              <a:t>				- Travelling</a:t>
            </a:r>
          </a:p>
          <a:p>
            <a:pPr marL="342900" indent="-342900">
              <a:buFont typeface="+mj-lt"/>
              <a:buAutoNum type="arabicPeriod" startAt="2"/>
            </a:pPr>
            <a:r>
              <a:rPr lang="en-GB" dirty="0"/>
              <a:t>How many points are scored from a shot inside the D shaped area?						</a:t>
            </a:r>
            <a:r>
              <a:rPr lang="en-GB" dirty="0">
                <a:solidFill>
                  <a:srgbClr val="FF0000"/>
                </a:solidFill>
              </a:rPr>
              <a:t> - 2 points</a:t>
            </a:r>
          </a:p>
          <a:p>
            <a:pPr marL="342900" indent="-342900">
              <a:buFont typeface="+mj-lt"/>
              <a:buAutoNum type="arabicPeriod" startAt="3"/>
            </a:pPr>
            <a:r>
              <a:rPr lang="en-GB" dirty="0"/>
              <a:t>How high must a basket ball ring be for it to be the correct height?</a:t>
            </a:r>
          </a:p>
          <a:p>
            <a:pPr lvl="8"/>
            <a:r>
              <a:rPr lang="en-GB" dirty="0">
                <a:solidFill>
                  <a:srgbClr val="FF0000"/>
                </a:solidFill>
              </a:rPr>
              <a:t>- Ten feet</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784598"/>
            <a:ext cx="8820363" cy="2836923"/>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28628509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5086755" y="694035"/>
            <a:ext cx="2018502"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Sports</a:t>
            </a:r>
          </a:p>
        </p:txBody>
      </p:sp>
      <p:sp>
        <p:nvSpPr>
          <p:cNvPr id="5" name="TextBox 4">
            <a:extLst>
              <a:ext uri="{FF2B5EF4-FFF2-40B4-BE49-F238E27FC236}">
                <a16:creationId xmlns:a16="http://schemas.microsoft.com/office/drawing/2014/main" id="{143F2EB1-B7AD-4B07-A758-B62498548519}"/>
              </a:ext>
            </a:extLst>
          </p:cNvPr>
          <p:cNvSpPr txBox="1"/>
          <p:nvPr/>
        </p:nvSpPr>
        <p:spPr>
          <a:xfrm>
            <a:off x="4101825" y="1965581"/>
            <a:ext cx="3875420" cy="369332"/>
          </a:xfrm>
          <a:prstGeom prst="rect">
            <a:avLst/>
          </a:prstGeom>
          <a:noFill/>
        </p:spPr>
        <p:txBody>
          <a:bodyPr wrap="none" rtlCol="0">
            <a:spAutoFit/>
          </a:bodyPr>
          <a:lstStyle/>
          <a:p>
            <a:r>
              <a:rPr lang="en-GB" dirty="0"/>
              <a:t>What sport is played on the ‘Grid Iron’?</a:t>
            </a:r>
          </a:p>
        </p:txBody>
      </p:sp>
      <p:sp>
        <p:nvSpPr>
          <p:cNvPr id="6" name="TextBox 5">
            <a:extLst>
              <a:ext uri="{FF2B5EF4-FFF2-40B4-BE49-F238E27FC236}">
                <a16:creationId xmlns:a16="http://schemas.microsoft.com/office/drawing/2014/main" id="{F70EED35-BC7F-47C5-8274-0A9048DE6E5F}"/>
              </a:ext>
            </a:extLst>
          </p:cNvPr>
          <p:cNvSpPr txBox="1"/>
          <p:nvPr/>
        </p:nvSpPr>
        <p:spPr>
          <a:xfrm>
            <a:off x="5150255" y="2779413"/>
            <a:ext cx="1893211" cy="369332"/>
          </a:xfrm>
          <a:prstGeom prst="rect">
            <a:avLst/>
          </a:prstGeom>
          <a:noFill/>
        </p:spPr>
        <p:txBody>
          <a:bodyPr wrap="none" rtlCol="0">
            <a:spAutoFit/>
          </a:bodyPr>
          <a:lstStyle/>
          <a:p>
            <a:r>
              <a:rPr lang="en-GB" dirty="0"/>
              <a:t>American Football</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759200"/>
            <a:ext cx="8730732" cy="2585323"/>
          </a:xfrm>
          <a:prstGeom prst="rect">
            <a:avLst/>
          </a:prstGeom>
          <a:noFill/>
        </p:spPr>
        <p:txBody>
          <a:bodyPr wrap="square" rtlCol="0">
            <a:spAutoFit/>
          </a:bodyPr>
          <a:lstStyle/>
          <a:p>
            <a:r>
              <a:rPr lang="en-GB" dirty="0"/>
              <a:t>Three bonus questions on Sporting Terms:</a:t>
            </a:r>
          </a:p>
          <a:p>
            <a:endParaRPr lang="en-GB" dirty="0"/>
          </a:p>
          <a:p>
            <a:pPr marL="342900" indent="-342900">
              <a:buAutoNum type="arabicPeriod"/>
            </a:pPr>
            <a:r>
              <a:rPr lang="en-GB" dirty="0"/>
              <a:t>In which sport would you use a foil, perform a lunge and compete on a ‘</a:t>
            </a:r>
            <a:r>
              <a:rPr lang="en-GB" dirty="0" err="1"/>
              <a:t>piste</a:t>
            </a:r>
            <a:r>
              <a:rPr lang="en-GB" dirty="0"/>
              <a:t>’?</a:t>
            </a:r>
          </a:p>
          <a:p>
            <a:r>
              <a:rPr lang="en-GB" dirty="0">
                <a:solidFill>
                  <a:srgbClr val="FF0000"/>
                </a:solidFill>
              </a:rPr>
              <a:t>				- fencing</a:t>
            </a:r>
          </a:p>
          <a:p>
            <a:pPr marL="342900" indent="-342900">
              <a:buFont typeface="+mj-lt"/>
              <a:buAutoNum type="arabicPeriod" startAt="2"/>
            </a:pPr>
            <a:r>
              <a:rPr lang="en-GB" dirty="0"/>
              <a:t>Which martial art first emanated from Korea and is translates to </a:t>
            </a:r>
            <a:r>
              <a:rPr lang="en-GB" i="1" dirty="0"/>
              <a:t> the way of kicking and punching</a:t>
            </a:r>
            <a:r>
              <a:rPr lang="en-GB" dirty="0"/>
              <a:t>?						</a:t>
            </a:r>
            <a:r>
              <a:rPr lang="en-GB" dirty="0">
                <a:solidFill>
                  <a:srgbClr val="FF0000"/>
                </a:solidFill>
              </a:rPr>
              <a:t> 						- Taekwondo</a:t>
            </a:r>
          </a:p>
          <a:p>
            <a:pPr marL="342900" indent="-342900">
              <a:buFont typeface="+mj-lt"/>
              <a:buAutoNum type="arabicPeriod" startAt="3"/>
            </a:pPr>
            <a:r>
              <a:rPr lang="en-GB" dirty="0"/>
              <a:t>Which sport is played in 3 periods and using a puck?</a:t>
            </a:r>
          </a:p>
          <a:p>
            <a:pPr lvl="8"/>
            <a:r>
              <a:rPr lang="en-GB" dirty="0">
                <a:solidFill>
                  <a:srgbClr val="FF0000"/>
                </a:solidFill>
              </a:rPr>
              <a:t>- Ice Hockey</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784598"/>
            <a:ext cx="8820363" cy="2836923"/>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2689962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4442566" y="694035"/>
            <a:ext cx="3306867"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Geography</a:t>
            </a:r>
          </a:p>
        </p:txBody>
      </p:sp>
      <p:sp>
        <p:nvSpPr>
          <p:cNvPr id="5" name="TextBox 4">
            <a:extLst>
              <a:ext uri="{FF2B5EF4-FFF2-40B4-BE49-F238E27FC236}">
                <a16:creationId xmlns:a16="http://schemas.microsoft.com/office/drawing/2014/main" id="{143F2EB1-B7AD-4B07-A758-B62498548519}"/>
              </a:ext>
            </a:extLst>
          </p:cNvPr>
          <p:cNvSpPr txBox="1"/>
          <p:nvPr/>
        </p:nvSpPr>
        <p:spPr>
          <a:xfrm>
            <a:off x="3064191" y="1892300"/>
            <a:ext cx="6063614" cy="646331"/>
          </a:xfrm>
          <a:prstGeom prst="rect">
            <a:avLst/>
          </a:prstGeom>
          <a:noFill/>
        </p:spPr>
        <p:txBody>
          <a:bodyPr wrap="square" rtlCol="0">
            <a:spAutoFit/>
          </a:bodyPr>
          <a:lstStyle/>
          <a:p>
            <a:pPr algn="ctr"/>
            <a:r>
              <a:rPr lang="en-GB" dirty="0"/>
              <a:t>What type of animals run through the streets of Pamplona in Spain, during the festival of San Fermin?</a:t>
            </a:r>
          </a:p>
        </p:txBody>
      </p:sp>
      <p:sp>
        <p:nvSpPr>
          <p:cNvPr id="6" name="TextBox 5">
            <a:extLst>
              <a:ext uri="{FF2B5EF4-FFF2-40B4-BE49-F238E27FC236}">
                <a16:creationId xmlns:a16="http://schemas.microsoft.com/office/drawing/2014/main" id="{F70EED35-BC7F-47C5-8274-0A9048DE6E5F}"/>
              </a:ext>
            </a:extLst>
          </p:cNvPr>
          <p:cNvSpPr txBox="1"/>
          <p:nvPr/>
        </p:nvSpPr>
        <p:spPr>
          <a:xfrm>
            <a:off x="5461000" y="2743200"/>
            <a:ext cx="627095" cy="369332"/>
          </a:xfrm>
          <a:prstGeom prst="rect">
            <a:avLst/>
          </a:prstGeom>
          <a:noFill/>
        </p:spPr>
        <p:txBody>
          <a:bodyPr wrap="none" rtlCol="0">
            <a:spAutoFit/>
          </a:bodyPr>
          <a:lstStyle/>
          <a:p>
            <a:r>
              <a:rPr lang="en-GB" dirty="0"/>
              <a:t>Bulls</a:t>
            </a:r>
          </a:p>
        </p:txBody>
      </p:sp>
      <p:sp>
        <p:nvSpPr>
          <p:cNvPr id="7" name="TextBox 6">
            <a:extLst>
              <a:ext uri="{FF2B5EF4-FFF2-40B4-BE49-F238E27FC236}">
                <a16:creationId xmlns:a16="http://schemas.microsoft.com/office/drawing/2014/main" id="{291ED551-1C4E-4384-8EB2-55509979D993}"/>
              </a:ext>
            </a:extLst>
          </p:cNvPr>
          <p:cNvSpPr txBox="1"/>
          <p:nvPr/>
        </p:nvSpPr>
        <p:spPr>
          <a:xfrm>
            <a:off x="2146300" y="3759200"/>
            <a:ext cx="7848600" cy="2031325"/>
          </a:xfrm>
          <a:prstGeom prst="rect">
            <a:avLst/>
          </a:prstGeom>
          <a:noFill/>
        </p:spPr>
        <p:txBody>
          <a:bodyPr wrap="square" rtlCol="0">
            <a:spAutoFit/>
          </a:bodyPr>
          <a:lstStyle/>
          <a:p>
            <a:r>
              <a:rPr lang="en-GB" dirty="0"/>
              <a:t>Three bonus questions on Spain:</a:t>
            </a:r>
          </a:p>
          <a:p>
            <a:endParaRPr lang="en-GB" dirty="0"/>
          </a:p>
          <a:p>
            <a:pPr marL="342900" indent="-342900">
              <a:buAutoNum type="arabicPeriod"/>
            </a:pPr>
            <a:r>
              <a:rPr lang="en-GB" dirty="0"/>
              <a:t>What is the name of the Spanish painter famous for his melting clocks?						- </a:t>
            </a:r>
            <a:r>
              <a:rPr lang="en-GB" dirty="0">
                <a:solidFill>
                  <a:srgbClr val="FF0000"/>
                </a:solidFill>
              </a:rPr>
              <a:t>Salvador Dalí</a:t>
            </a:r>
          </a:p>
          <a:p>
            <a:pPr marL="342900" indent="-342900">
              <a:buAutoNum type="arabicPeriod"/>
            </a:pPr>
            <a:r>
              <a:rPr lang="en-GB" dirty="0"/>
              <a:t>What is the capital city of Spain?		- </a:t>
            </a:r>
            <a:r>
              <a:rPr lang="en-GB" dirty="0">
                <a:solidFill>
                  <a:srgbClr val="FF0000"/>
                </a:solidFill>
              </a:rPr>
              <a:t>Madrid</a:t>
            </a:r>
          </a:p>
          <a:p>
            <a:pPr marL="342900" indent="-342900">
              <a:buAutoNum type="arabicPeriod"/>
            </a:pPr>
            <a:r>
              <a:rPr lang="en-GB" dirty="0"/>
              <a:t>If someone asked </a:t>
            </a:r>
            <a:r>
              <a:rPr lang="en-GB" dirty="0">
                <a:latin typeface="Times New Roman" panose="02020603050405020304" pitchFamily="18" charset="0"/>
                <a:cs typeface="Times New Roman" panose="02020603050405020304" pitchFamily="18" charset="0"/>
              </a:rPr>
              <a:t>¿</a:t>
            </a:r>
            <a:r>
              <a:rPr lang="es-ES" dirty="0">
                <a:latin typeface="Times New Roman" panose="02020603050405020304" pitchFamily="18" charset="0"/>
                <a:cs typeface="Times New Roman" panose="02020603050405020304" pitchFamily="18" charset="0"/>
              </a:rPr>
              <a:t>Q</a:t>
            </a:r>
            <a:r>
              <a:rPr lang="es-ES" dirty="0"/>
              <a:t>ue hora es, por va </a:t>
            </a:r>
            <a:r>
              <a:rPr lang="es-ES" dirty="0" err="1"/>
              <a:t>vour</a:t>
            </a:r>
            <a:r>
              <a:rPr lang="es-ES" dirty="0"/>
              <a:t>? </a:t>
            </a:r>
            <a:r>
              <a:rPr lang="es-ES" dirty="0" err="1"/>
              <a:t>What</a:t>
            </a:r>
            <a:r>
              <a:rPr lang="es-ES" dirty="0"/>
              <a:t> </a:t>
            </a:r>
            <a:r>
              <a:rPr lang="es-ES" dirty="0" err="1"/>
              <a:t>would</a:t>
            </a:r>
            <a:r>
              <a:rPr lang="es-ES" dirty="0"/>
              <a:t> </a:t>
            </a:r>
            <a:r>
              <a:rPr lang="es-ES" dirty="0" err="1"/>
              <a:t>they</a:t>
            </a:r>
            <a:r>
              <a:rPr lang="es-ES" dirty="0"/>
              <a:t> be </a:t>
            </a:r>
            <a:r>
              <a:rPr lang="es-ES" dirty="0" err="1"/>
              <a:t>asking</a:t>
            </a:r>
            <a:r>
              <a:rPr lang="es-ES" dirty="0"/>
              <a:t> </a:t>
            </a:r>
            <a:r>
              <a:rPr lang="es-ES" dirty="0" err="1"/>
              <a:t>for</a:t>
            </a:r>
            <a:r>
              <a:rPr lang="es-ES" dirty="0"/>
              <a:t>?</a:t>
            </a:r>
            <a:r>
              <a:rPr lang="en-GB" dirty="0"/>
              <a:t>					- </a:t>
            </a:r>
            <a:r>
              <a:rPr lang="en-GB" dirty="0">
                <a:solidFill>
                  <a:srgbClr val="FF0000"/>
                </a:solidFill>
              </a:rPr>
              <a:t>The Time</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784599"/>
            <a:ext cx="8820363" cy="2031325"/>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25961740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5086755" y="694035"/>
            <a:ext cx="2018502"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Sports</a:t>
            </a:r>
          </a:p>
        </p:txBody>
      </p:sp>
      <p:sp>
        <p:nvSpPr>
          <p:cNvPr id="5" name="TextBox 4">
            <a:extLst>
              <a:ext uri="{FF2B5EF4-FFF2-40B4-BE49-F238E27FC236}">
                <a16:creationId xmlns:a16="http://schemas.microsoft.com/office/drawing/2014/main" id="{143F2EB1-B7AD-4B07-A758-B62498548519}"/>
              </a:ext>
            </a:extLst>
          </p:cNvPr>
          <p:cNvSpPr txBox="1"/>
          <p:nvPr/>
        </p:nvSpPr>
        <p:spPr>
          <a:xfrm>
            <a:off x="4101825" y="1965581"/>
            <a:ext cx="4081823" cy="369332"/>
          </a:xfrm>
          <a:prstGeom prst="rect">
            <a:avLst/>
          </a:prstGeom>
          <a:noFill/>
        </p:spPr>
        <p:txBody>
          <a:bodyPr wrap="none" rtlCol="0">
            <a:spAutoFit/>
          </a:bodyPr>
          <a:lstStyle/>
          <a:p>
            <a:r>
              <a:rPr lang="en-GB" dirty="0"/>
              <a:t>Which three sports make up a triathlon?</a:t>
            </a:r>
          </a:p>
        </p:txBody>
      </p:sp>
      <p:sp>
        <p:nvSpPr>
          <p:cNvPr id="6" name="TextBox 5">
            <a:extLst>
              <a:ext uri="{FF2B5EF4-FFF2-40B4-BE49-F238E27FC236}">
                <a16:creationId xmlns:a16="http://schemas.microsoft.com/office/drawing/2014/main" id="{F70EED35-BC7F-47C5-8274-0A9048DE6E5F}"/>
              </a:ext>
            </a:extLst>
          </p:cNvPr>
          <p:cNvSpPr txBox="1"/>
          <p:nvPr/>
        </p:nvSpPr>
        <p:spPr>
          <a:xfrm>
            <a:off x="4513224" y="2779413"/>
            <a:ext cx="3165547" cy="369332"/>
          </a:xfrm>
          <a:prstGeom prst="rect">
            <a:avLst/>
          </a:prstGeom>
          <a:noFill/>
        </p:spPr>
        <p:txBody>
          <a:bodyPr wrap="none" rtlCol="0">
            <a:spAutoFit/>
          </a:bodyPr>
          <a:lstStyle/>
          <a:p>
            <a:r>
              <a:rPr lang="en-GB" dirty="0"/>
              <a:t>Running, Swimming and Cycling</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759200"/>
            <a:ext cx="8730732" cy="2585323"/>
          </a:xfrm>
          <a:prstGeom prst="rect">
            <a:avLst/>
          </a:prstGeom>
          <a:noFill/>
        </p:spPr>
        <p:txBody>
          <a:bodyPr wrap="square" rtlCol="0">
            <a:spAutoFit/>
          </a:bodyPr>
          <a:lstStyle/>
          <a:p>
            <a:r>
              <a:rPr lang="en-GB" dirty="0"/>
              <a:t>Three bonus questions on Olympic Events:</a:t>
            </a:r>
          </a:p>
          <a:p>
            <a:endParaRPr lang="en-GB" dirty="0"/>
          </a:p>
          <a:p>
            <a:pPr marL="342900" indent="-342900">
              <a:buAutoNum type="arabicPeriod"/>
            </a:pPr>
            <a:r>
              <a:rPr lang="en-GB" dirty="0"/>
              <a:t>Apart from the hurdles, which other running event has something to jump over?</a:t>
            </a:r>
          </a:p>
          <a:p>
            <a:r>
              <a:rPr lang="en-GB" dirty="0">
                <a:solidFill>
                  <a:srgbClr val="FF0000"/>
                </a:solidFill>
              </a:rPr>
              <a:t>				- 3000m Steeplechase</a:t>
            </a:r>
          </a:p>
          <a:p>
            <a:pPr marL="342900" indent="-342900">
              <a:buFont typeface="+mj-lt"/>
              <a:buAutoNum type="arabicPeriod" startAt="2"/>
            </a:pPr>
            <a:r>
              <a:rPr lang="en-GB" dirty="0"/>
              <a:t>The discus and javelin are throwing events, there are two other throwing events in the field athletics aspects of the Olympics. Can you name them?						</a:t>
            </a:r>
            <a:r>
              <a:rPr lang="en-GB" dirty="0">
                <a:solidFill>
                  <a:srgbClr val="FF0000"/>
                </a:solidFill>
              </a:rPr>
              <a:t> 	- shot put and Hammer</a:t>
            </a:r>
          </a:p>
          <a:p>
            <a:pPr marL="342900" indent="-342900">
              <a:buFont typeface="+mj-lt"/>
              <a:buAutoNum type="arabicPeriod" startAt="3"/>
            </a:pPr>
            <a:r>
              <a:rPr lang="en-GB" dirty="0"/>
              <a:t>What is the said distance around a running track?</a:t>
            </a:r>
          </a:p>
          <a:p>
            <a:pPr lvl="8"/>
            <a:r>
              <a:rPr lang="en-GB" dirty="0">
                <a:solidFill>
                  <a:srgbClr val="FF0000"/>
                </a:solidFill>
              </a:rPr>
              <a:t>- 400m</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784598"/>
            <a:ext cx="8820363" cy="2836923"/>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26279919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5086755" y="694035"/>
            <a:ext cx="2018502"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Sports</a:t>
            </a:r>
          </a:p>
        </p:txBody>
      </p:sp>
      <p:sp>
        <p:nvSpPr>
          <p:cNvPr id="5" name="TextBox 4">
            <a:extLst>
              <a:ext uri="{FF2B5EF4-FFF2-40B4-BE49-F238E27FC236}">
                <a16:creationId xmlns:a16="http://schemas.microsoft.com/office/drawing/2014/main" id="{143F2EB1-B7AD-4B07-A758-B62498548519}"/>
              </a:ext>
            </a:extLst>
          </p:cNvPr>
          <p:cNvSpPr txBox="1"/>
          <p:nvPr/>
        </p:nvSpPr>
        <p:spPr>
          <a:xfrm>
            <a:off x="4101825" y="1965581"/>
            <a:ext cx="4256293" cy="369332"/>
          </a:xfrm>
          <a:prstGeom prst="rect">
            <a:avLst/>
          </a:prstGeom>
          <a:noFill/>
        </p:spPr>
        <p:txBody>
          <a:bodyPr wrap="none" rtlCol="0">
            <a:spAutoFit/>
          </a:bodyPr>
          <a:lstStyle/>
          <a:p>
            <a:r>
              <a:rPr lang="en-GB" dirty="0"/>
              <a:t>In what sport would you stand at the </a:t>
            </a:r>
            <a:r>
              <a:rPr lang="en-GB" dirty="0" err="1"/>
              <a:t>oche</a:t>
            </a:r>
            <a:r>
              <a:rPr lang="en-GB" dirty="0"/>
              <a:t>?</a:t>
            </a:r>
          </a:p>
        </p:txBody>
      </p:sp>
      <p:sp>
        <p:nvSpPr>
          <p:cNvPr id="6" name="TextBox 5">
            <a:extLst>
              <a:ext uri="{FF2B5EF4-FFF2-40B4-BE49-F238E27FC236}">
                <a16:creationId xmlns:a16="http://schemas.microsoft.com/office/drawing/2014/main" id="{F70EED35-BC7F-47C5-8274-0A9048DE6E5F}"/>
              </a:ext>
            </a:extLst>
          </p:cNvPr>
          <p:cNvSpPr txBox="1"/>
          <p:nvPr/>
        </p:nvSpPr>
        <p:spPr>
          <a:xfrm>
            <a:off x="5652314" y="2741829"/>
            <a:ext cx="684803" cy="369332"/>
          </a:xfrm>
          <a:prstGeom prst="rect">
            <a:avLst/>
          </a:prstGeom>
          <a:noFill/>
        </p:spPr>
        <p:txBody>
          <a:bodyPr wrap="none" rtlCol="0">
            <a:spAutoFit/>
          </a:bodyPr>
          <a:lstStyle/>
          <a:p>
            <a:r>
              <a:rPr lang="en-GB" dirty="0"/>
              <a:t>Darts</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759200"/>
            <a:ext cx="8730732" cy="2308324"/>
          </a:xfrm>
          <a:prstGeom prst="rect">
            <a:avLst/>
          </a:prstGeom>
          <a:noFill/>
        </p:spPr>
        <p:txBody>
          <a:bodyPr wrap="square" rtlCol="0">
            <a:spAutoFit/>
          </a:bodyPr>
          <a:lstStyle/>
          <a:p>
            <a:r>
              <a:rPr lang="en-GB" dirty="0"/>
              <a:t>Three bonus questions on Darts:</a:t>
            </a:r>
          </a:p>
          <a:p>
            <a:endParaRPr lang="en-GB" dirty="0"/>
          </a:p>
          <a:p>
            <a:pPr marL="342900" indent="-342900">
              <a:buAutoNum type="arabicPeriod"/>
            </a:pPr>
            <a:r>
              <a:rPr lang="en-GB" dirty="0"/>
              <a:t>What number is at the top of the dart board?</a:t>
            </a:r>
          </a:p>
          <a:p>
            <a:r>
              <a:rPr lang="en-GB" dirty="0">
                <a:solidFill>
                  <a:srgbClr val="FF0000"/>
                </a:solidFill>
              </a:rPr>
              <a:t>				- Twenty</a:t>
            </a:r>
          </a:p>
          <a:p>
            <a:pPr marL="342900" indent="-342900">
              <a:buFont typeface="+mj-lt"/>
              <a:buAutoNum type="arabicPeriod" startAt="2"/>
            </a:pPr>
            <a:r>
              <a:rPr lang="en-GB" dirty="0"/>
              <a:t>What is the maximum checkout in a game of  professional darts?						</a:t>
            </a:r>
            <a:r>
              <a:rPr lang="en-GB" dirty="0">
                <a:solidFill>
                  <a:srgbClr val="FF0000"/>
                </a:solidFill>
              </a:rPr>
              <a:t> 	- 170</a:t>
            </a:r>
          </a:p>
          <a:p>
            <a:pPr marL="342900" indent="-342900">
              <a:buFont typeface="+mj-lt"/>
              <a:buAutoNum type="arabicPeriod" startAt="3"/>
            </a:pPr>
            <a:r>
              <a:rPr lang="en-GB" dirty="0"/>
              <a:t>What colour is the treble 19 on a standard dart board?</a:t>
            </a:r>
          </a:p>
          <a:p>
            <a:pPr lvl="8"/>
            <a:r>
              <a:rPr lang="en-GB" dirty="0">
                <a:solidFill>
                  <a:srgbClr val="FF0000"/>
                </a:solidFill>
              </a:rPr>
              <a:t>- Green</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784598"/>
            <a:ext cx="8820363" cy="2836923"/>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937744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4973871" y="694035"/>
            <a:ext cx="2244269"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History</a:t>
            </a:r>
          </a:p>
        </p:txBody>
      </p:sp>
      <p:sp>
        <p:nvSpPr>
          <p:cNvPr id="5" name="TextBox 4">
            <a:extLst>
              <a:ext uri="{FF2B5EF4-FFF2-40B4-BE49-F238E27FC236}">
                <a16:creationId xmlns:a16="http://schemas.microsoft.com/office/drawing/2014/main" id="{143F2EB1-B7AD-4B07-A758-B62498548519}"/>
              </a:ext>
            </a:extLst>
          </p:cNvPr>
          <p:cNvSpPr txBox="1"/>
          <p:nvPr/>
        </p:nvSpPr>
        <p:spPr>
          <a:xfrm>
            <a:off x="4101825" y="1965581"/>
            <a:ext cx="3312830" cy="369332"/>
          </a:xfrm>
          <a:prstGeom prst="rect">
            <a:avLst/>
          </a:prstGeom>
          <a:noFill/>
        </p:spPr>
        <p:txBody>
          <a:bodyPr wrap="none" rtlCol="0">
            <a:spAutoFit/>
          </a:bodyPr>
          <a:lstStyle/>
          <a:p>
            <a:r>
              <a:rPr lang="en-GB" dirty="0"/>
              <a:t>Who was Henry the 8</a:t>
            </a:r>
            <a:r>
              <a:rPr lang="en-GB" baseline="30000" dirty="0"/>
              <a:t>th</a:t>
            </a:r>
            <a:r>
              <a:rPr lang="en-GB" dirty="0"/>
              <a:t> first wife?</a:t>
            </a:r>
          </a:p>
        </p:txBody>
      </p:sp>
      <p:sp>
        <p:nvSpPr>
          <p:cNvPr id="6" name="TextBox 5">
            <a:extLst>
              <a:ext uri="{FF2B5EF4-FFF2-40B4-BE49-F238E27FC236}">
                <a16:creationId xmlns:a16="http://schemas.microsoft.com/office/drawing/2014/main" id="{F70EED35-BC7F-47C5-8274-0A9048DE6E5F}"/>
              </a:ext>
            </a:extLst>
          </p:cNvPr>
          <p:cNvSpPr txBox="1"/>
          <p:nvPr/>
        </p:nvSpPr>
        <p:spPr>
          <a:xfrm>
            <a:off x="5061323" y="2804811"/>
            <a:ext cx="2069349" cy="369332"/>
          </a:xfrm>
          <a:prstGeom prst="rect">
            <a:avLst/>
          </a:prstGeom>
          <a:noFill/>
        </p:spPr>
        <p:txBody>
          <a:bodyPr wrap="none" rtlCol="0">
            <a:spAutoFit/>
          </a:bodyPr>
          <a:lstStyle/>
          <a:p>
            <a:r>
              <a:rPr lang="en-GB" dirty="0"/>
              <a:t>Catherine of Aragon</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759200"/>
            <a:ext cx="8730732" cy="2862322"/>
          </a:xfrm>
          <a:prstGeom prst="rect">
            <a:avLst/>
          </a:prstGeom>
          <a:noFill/>
        </p:spPr>
        <p:txBody>
          <a:bodyPr wrap="square" rtlCol="0">
            <a:spAutoFit/>
          </a:bodyPr>
          <a:lstStyle/>
          <a:p>
            <a:r>
              <a:rPr lang="en-GB" dirty="0"/>
              <a:t>Three bonus questions on The Tudors:</a:t>
            </a:r>
          </a:p>
          <a:p>
            <a:endParaRPr lang="en-GB" dirty="0"/>
          </a:p>
          <a:p>
            <a:pPr marL="342900" indent="-342900">
              <a:buAutoNum type="arabicPeriod"/>
            </a:pPr>
            <a:r>
              <a:rPr lang="en-GB" dirty="0"/>
              <a:t>Henry VII became King of England, founding the Tudor dynasty, when he defeated Richard III at what final battle of the Wars of the Roses</a:t>
            </a:r>
            <a:r>
              <a:rPr lang="en-GB" b="1" dirty="0"/>
              <a:t>?</a:t>
            </a:r>
            <a:r>
              <a:rPr lang="en-GB" dirty="0">
                <a:solidFill>
                  <a:srgbClr val="FF0000"/>
                </a:solidFill>
              </a:rPr>
              <a:t>							- The battle of Bosworth Field</a:t>
            </a:r>
          </a:p>
          <a:p>
            <a:pPr marL="342900" indent="-342900">
              <a:buFont typeface="+mj-lt"/>
              <a:buAutoNum type="arabicPeriod" startAt="2"/>
            </a:pPr>
            <a:r>
              <a:rPr lang="en-GB" dirty="0"/>
              <a:t>What was the name of the person who only ruled for 9 days?						</a:t>
            </a:r>
            <a:r>
              <a:rPr lang="en-GB" dirty="0">
                <a:solidFill>
                  <a:srgbClr val="FF0000"/>
                </a:solidFill>
              </a:rPr>
              <a:t> 	- Lady Jane Grey</a:t>
            </a:r>
          </a:p>
          <a:p>
            <a:pPr marL="342900" indent="-342900">
              <a:buFont typeface="+mj-lt"/>
              <a:buAutoNum type="arabicPeriod" startAt="3"/>
            </a:pPr>
            <a:r>
              <a:rPr lang="en-GB" dirty="0"/>
              <a:t>When she died childless in 1603, Elizabeth I left her throne to James of Scotland, son of Mary, Queen of Scots. Thus, the crown of England passed from the Tudor dynasty to what other dynasty? 		</a:t>
            </a:r>
            <a:r>
              <a:rPr lang="en-GB" dirty="0">
                <a:solidFill>
                  <a:srgbClr val="FF0000"/>
                </a:solidFill>
              </a:rPr>
              <a:t>- Stuarts</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784598"/>
            <a:ext cx="8820363" cy="2836923"/>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8166825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4973871" y="694035"/>
            <a:ext cx="2244269"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History</a:t>
            </a:r>
          </a:p>
        </p:txBody>
      </p:sp>
      <p:sp>
        <p:nvSpPr>
          <p:cNvPr id="5" name="TextBox 4">
            <a:extLst>
              <a:ext uri="{FF2B5EF4-FFF2-40B4-BE49-F238E27FC236}">
                <a16:creationId xmlns:a16="http://schemas.microsoft.com/office/drawing/2014/main" id="{143F2EB1-B7AD-4B07-A758-B62498548519}"/>
              </a:ext>
            </a:extLst>
          </p:cNvPr>
          <p:cNvSpPr txBox="1"/>
          <p:nvPr/>
        </p:nvSpPr>
        <p:spPr>
          <a:xfrm>
            <a:off x="2924098" y="2061865"/>
            <a:ext cx="6141233" cy="369332"/>
          </a:xfrm>
          <a:prstGeom prst="rect">
            <a:avLst/>
          </a:prstGeom>
          <a:noFill/>
        </p:spPr>
        <p:txBody>
          <a:bodyPr wrap="none" rtlCol="0">
            <a:spAutoFit/>
          </a:bodyPr>
          <a:lstStyle/>
          <a:p>
            <a:r>
              <a:rPr lang="en-GB" dirty="0"/>
              <a:t>In what type of ships did the Viking travel across the North Sea?</a:t>
            </a:r>
          </a:p>
        </p:txBody>
      </p:sp>
      <p:sp>
        <p:nvSpPr>
          <p:cNvPr id="6" name="TextBox 5">
            <a:extLst>
              <a:ext uri="{FF2B5EF4-FFF2-40B4-BE49-F238E27FC236}">
                <a16:creationId xmlns:a16="http://schemas.microsoft.com/office/drawing/2014/main" id="{F70EED35-BC7F-47C5-8274-0A9048DE6E5F}"/>
              </a:ext>
            </a:extLst>
          </p:cNvPr>
          <p:cNvSpPr txBox="1"/>
          <p:nvPr/>
        </p:nvSpPr>
        <p:spPr>
          <a:xfrm>
            <a:off x="5652314" y="2741829"/>
            <a:ext cx="1110047" cy="369332"/>
          </a:xfrm>
          <a:prstGeom prst="rect">
            <a:avLst/>
          </a:prstGeom>
          <a:noFill/>
        </p:spPr>
        <p:txBody>
          <a:bodyPr wrap="none" rtlCol="0">
            <a:spAutoFit/>
          </a:bodyPr>
          <a:lstStyle/>
          <a:p>
            <a:r>
              <a:rPr lang="en-GB" dirty="0" err="1"/>
              <a:t>Longships</a:t>
            </a:r>
            <a:endParaRPr lang="en-GB" dirty="0"/>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759200"/>
            <a:ext cx="8730732" cy="2585323"/>
          </a:xfrm>
          <a:prstGeom prst="rect">
            <a:avLst/>
          </a:prstGeom>
          <a:noFill/>
        </p:spPr>
        <p:txBody>
          <a:bodyPr wrap="square" rtlCol="0">
            <a:spAutoFit/>
          </a:bodyPr>
          <a:lstStyle/>
          <a:p>
            <a:r>
              <a:rPr lang="en-GB" dirty="0"/>
              <a:t>Three bonus questions on Vikings:</a:t>
            </a:r>
          </a:p>
          <a:p>
            <a:endParaRPr lang="en-GB" dirty="0"/>
          </a:p>
          <a:p>
            <a:pPr marL="342900" indent="-342900">
              <a:buAutoNum type="arabicPeriod"/>
            </a:pPr>
            <a:r>
              <a:rPr lang="en-GB" dirty="0"/>
              <a:t>Thor was the Viking god of thunder, but who was his father?</a:t>
            </a:r>
          </a:p>
          <a:p>
            <a:r>
              <a:rPr lang="en-GB" dirty="0">
                <a:solidFill>
                  <a:srgbClr val="FF0000"/>
                </a:solidFill>
              </a:rPr>
              <a:t>				- Odin</a:t>
            </a:r>
          </a:p>
          <a:p>
            <a:pPr marL="342900" indent="-342900">
              <a:buFont typeface="+mj-lt"/>
              <a:buAutoNum type="arabicPeriod" startAt="2"/>
            </a:pPr>
            <a:r>
              <a:rPr lang="en-GB" dirty="0"/>
              <a:t>What is the name of the great eating place that Vikings wanted to end up in when they died?</a:t>
            </a:r>
          </a:p>
          <a:p>
            <a:r>
              <a:rPr lang="en-GB" dirty="0"/>
              <a:t>			</a:t>
            </a:r>
            <a:r>
              <a:rPr lang="en-GB" dirty="0">
                <a:solidFill>
                  <a:srgbClr val="FF0000"/>
                </a:solidFill>
              </a:rPr>
              <a:t> 	- Valhalla</a:t>
            </a:r>
          </a:p>
          <a:p>
            <a:pPr marL="342900" indent="-342900">
              <a:buFont typeface="+mj-lt"/>
              <a:buAutoNum type="arabicPeriod" startAt="3"/>
            </a:pPr>
            <a:r>
              <a:rPr lang="en-GB" dirty="0"/>
              <a:t>Vikings came from Sweden, Norway and which other country?</a:t>
            </a:r>
          </a:p>
          <a:p>
            <a:pPr lvl="8"/>
            <a:r>
              <a:rPr lang="en-GB" dirty="0">
                <a:solidFill>
                  <a:srgbClr val="FF0000"/>
                </a:solidFill>
              </a:rPr>
              <a:t>- Denmark</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784599"/>
            <a:ext cx="8820363" cy="2679702"/>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26144284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4973871" y="694035"/>
            <a:ext cx="2244269"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History</a:t>
            </a:r>
          </a:p>
        </p:txBody>
      </p:sp>
      <p:sp>
        <p:nvSpPr>
          <p:cNvPr id="5" name="TextBox 4">
            <a:extLst>
              <a:ext uri="{FF2B5EF4-FFF2-40B4-BE49-F238E27FC236}">
                <a16:creationId xmlns:a16="http://schemas.microsoft.com/office/drawing/2014/main" id="{143F2EB1-B7AD-4B07-A758-B62498548519}"/>
              </a:ext>
            </a:extLst>
          </p:cNvPr>
          <p:cNvSpPr txBox="1"/>
          <p:nvPr/>
        </p:nvSpPr>
        <p:spPr>
          <a:xfrm>
            <a:off x="2555478" y="1948765"/>
            <a:ext cx="7251975" cy="646331"/>
          </a:xfrm>
          <a:prstGeom prst="rect">
            <a:avLst/>
          </a:prstGeom>
          <a:noFill/>
        </p:spPr>
        <p:txBody>
          <a:bodyPr wrap="square" rtlCol="0">
            <a:spAutoFit/>
          </a:bodyPr>
          <a:lstStyle/>
          <a:p>
            <a:r>
              <a:rPr lang="en-GB" dirty="0"/>
              <a:t>In which decade in the 20</a:t>
            </a:r>
            <a:r>
              <a:rPr lang="en-GB" baseline="30000" dirty="0"/>
              <a:t>th</a:t>
            </a:r>
            <a:r>
              <a:rPr lang="en-GB" dirty="0"/>
              <a:t> Century </a:t>
            </a:r>
            <a:r>
              <a:rPr lang="en-GB" i="1" dirty="0"/>
              <a:t>did man land on the moon</a:t>
            </a:r>
            <a:r>
              <a:rPr lang="en-GB" dirty="0"/>
              <a:t>, </a:t>
            </a:r>
            <a:r>
              <a:rPr lang="en-GB" i="1" dirty="0"/>
              <a:t>was free birth control introduced and did England win the FIFA World Cup? </a:t>
            </a:r>
          </a:p>
        </p:txBody>
      </p:sp>
      <p:sp>
        <p:nvSpPr>
          <p:cNvPr id="6" name="TextBox 5">
            <a:extLst>
              <a:ext uri="{FF2B5EF4-FFF2-40B4-BE49-F238E27FC236}">
                <a16:creationId xmlns:a16="http://schemas.microsoft.com/office/drawing/2014/main" id="{F70EED35-BC7F-47C5-8274-0A9048DE6E5F}"/>
              </a:ext>
            </a:extLst>
          </p:cNvPr>
          <p:cNvSpPr txBox="1"/>
          <p:nvPr/>
        </p:nvSpPr>
        <p:spPr>
          <a:xfrm>
            <a:off x="5652314" y="2741829"/>
            <a:ext cx="786113" cy="369332"/>
          </a:xfrm>
          <a:prstGeom prst="rect">
            <a:avLst/>
          </a:prstGeom>
          <a:noFill/>
        </p:spPr>
        <p:txBody>
          <a:bodyPr wrap="none" rtlCol="0">
            <a:spAutoFit/>
          </a:bodyPr>
          <a:lstStyle/>
          <a:p>
            <a:r>
              <a:rPr lang="en-GB" dirty="0"/>
              <a:t>1960’s</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759200"/>
            <a:ext cx="8730732" cy="2308324"/>
          </a:xfrm>
          <a:prstGeom prst="rect">
            <a:avLst/>
          </a:prstGeom>
          <a:noFill/>
        </p:spPr>
        <p:txBody>
          <a:bodyPr wrap="square" rtlCol="0">
            <a:spAutoFit/>
          </a:bodyPr>
          <a:lstStyle/>
          <a:p>
            <a:r>
              <a:rPr lang="en-GB" dirty="0"/>
              <a:t>Three bonus questions on The 60’s:</a:t>
            </a:r>
          </a:p>
          <a:p>
            <a:endParaRPr lang="en-GB" dirty="0"/>
          </a:p>
          <a:p>
            <a:pPr marL="342900" indent="-342900">
              <a:buAutoNum type="arabicPeriod"/>
            </a:pPr>
            <a:r>
              <a:rPr lang="en-GB" dirty="0"/>
              <a:t>Which famous American penitentiary closed in 1963?</a:t>
            </a:r>
          </a:p>
          <a:p>
            <a:r>
              <a:rPr lang="en-GB" dirty="0">
                <a:solidFill>
                  <a:srgbClr val="FF0000"/>
                </a:solidFill>
              </a:rPr>
              <a:t>				- Alcatraz</a:t>
            </a:r>
          </a:p>
          <a:p>
            <a:pPr marL="342900" indent="-342900">
              <a:buFont typeface="+mj-lt"/>
              <a:buAutoNum type="arabicPeriod" startAt="2"/>
            </a:pPr>
            <a:r>
              <a:rPr lang="en-GB" dirty="0"/>
              <a:t>Civil Rights leader Martin Luther King Jr. was assassinated in what year?						</a:t>
            </a:r>
            <a:r>
              <a:rPr lang="en-GB" dirty="0">
                <a:solidFill>
                  <a:srgbClr val="FF0000"/>
                </a:solidFill>
              </a:rPr>
              <a:t> - 1968</a:t>
            </a:r>
          </a:p>
          <a:p>
            <a:pPr marL="342900" indent="-342900">
              <a:buFont typeface="+mj-lt"/>
              <a:buAutoNum type="arabicPeriod" startAt="3"/>
            </a:pPr>
            <a:r>
              <a:rPr lang="en-GB" dirty="0"/>
              <a:t>Who was the first man to step foot on the moon?</a:t>
            </a:r>
          </a:p>
          <a:p>
            <a:pPr lvl="8"/>
            <a:r>
              <a:rPr lang="en-GB" dirty="0">
                <a:solidFill>
                  <a:srgbClr val="FF0000"/>
                </a:solidFill>
              </a:rPr>
              <a:t>- Neil Armstrong</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784598"/>
            <a:ext cx="8820363" cy="2836923"/>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27022380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4973871" y="694035"/>
            <a:ext cx="2244269"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History</a:t>
            </a:r>
          </a:p>
        </p:txBody>
      </p:sp>
      <p:sp>
        <p:nvSpPr>
          <p:cNvPr id="5" name="TextBox 4">
            <a:extLst>
              <a:ext uri="{FF2B5EF4-FFF2-40B4-BE49-F238E27FC236}">
                <a16:creationId xmlns:a16="http://schemas.microsoft.com/office/drawing/2014/main" id="{143F2EB1-B7AD-4B07-A758-B62498548519}"/>
              </a:ext>
            </a:extLst>
          </p:cNvPr>
          <p:cNvSpPr txBox="1"/>
          <p:nvPr/>
        </p:nvSpPr>
        <p:spPr>
          <a:xfrm>
            <a:off x="3107359" y="1952882"/>
            <a:ext cx="6534866" cy="369332"/>
          </a:xfrm>
          <a:prstGeom prst="rect">
            <a:avLst/>
          </a:prstGeom>
          <a:noFill/>
        </p:spPr>
        <p:txBody>
          <a:bodyPr wrap="none" rtlCol="0">
            <a:spAutoFit/>
          </a:bodyPr>
          <a:lstStyle/>
          <a:p>
            <a:r>
              <a:rPr lang="en-GB" dirty="0"/>
              <a:t>In 1963 which famous master criminal was arrested for tax evasion?</a:t>
            </a:r>
          </a:p>
        </p:txBody>
      </p:sp>
      <p:sp>
        <p:nvSpPr>
          <p:cNvPr id="6" name="TextBox 5">
            <a:extLst>
              <a:ext uri="{FF2B5EF4-FFF2-40B4-BE49-F238E27FC236}">
                <a16:creationId xmlns:a16="http://schemas.microsoft.com/office/drawing/2014/main" id="{F70EED35-BC7F-47C5-8274-0A9048DE6E5F}"/>
              </a:ext>
            </a:extLst>
          </p:cNvPr>
          <p:cNvSpPr txBox="1"/>
          <p:nvPr/>
        </p:nvSpPr>
        <p:spPr>
          <a:xfrm>
            <a:off x="5652314" y="2741829"/>
            <a:ext cx="1138453" cy="369332"/>
          </a:xfrm>
          <a:prstGeom prst="rect">
            <a:avLst/>
          </a:prstGeom>
          <a:noFill/>
        </p:spPr>
        <p:txBody>
          <a:bodyPr wrap="none" rtlCol="0">
            <a:spAutoFit/>
          </a:bodyPr>
          <a:lstStyle/>
          <a:p>
            <a:r>
              <a:rPr lang="en-GB" dirty="0"/>
              <a:t>Al Capone</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759200"/>
            <a:ext cx="8730732" cy="2308324"/>
          </a:xfrm>
          <a:prstGeom prst="rect">
            <a:avLst/>
          </a:prstGeom>
          <a:noFill/>
        </p:spPr>
        <p:txBody>
          <a:bodyPr wrap="square" rtlCol="0">
            <a:spAutoFit/>
          </a:bodyPr>
          <a:lstStyle/>
          <a:p>
            <a:r>
              <a:rPr lang="en-GB" dirty="0"/>
              <a:t>Three bonus questions on American History:</a:t>
            </a:r>
          </a:p>
          <a:p>
            <a:endParaRPr lang="en-GB" dirty="0"/>
          </a:p>
          <a:p>
            <a:pPr marL="342900" indent="-342900">
              <a:buAutoNum type="arabicPeriod"/>
            </a:pPr>
            <a:r>
              <a:rPr lang="en-GB" dirty="0"/>
              <a:t>Prohibition in the USA was the outlawing of what?</a:t>
            </a:r>
          </a:p>
          <a:p>
            <a:r>
              <a:rPr lang="en-GB" dirty="0">
                <a:solidFill>
                  <a:srgbClr val="FF0000"/>
                </a:solidFill>
              </a:rPr>
              <a:t>				- Alcohol</a:t>
            </a:r>
          </a:p>
          <a:p>
            <a:pPr marL="342900" indent="-342900">
              <a:buFont typeface="+mj-lt"/>
              <a:buAutoNum type="arabicPeriod" startAt="2"/>
            </a:pPr>
            <a:r>
              <a:rPr lang="en-GB" dirty="0"/>
              <a:t>What date each year do the American’s celebrate their independence from British rule?				</a:t>
            </a:r>
            <a:r>
              <a:rPr lang="en-GB" dirty="0">
                <a:solidFill>
                  <a:srgbClr val="FF0000"/>
                </a:solidFill>
              </a:rPr>
              <a:t>- 4</a:t>
            </a:r>
            <a:r>
              <a:rPr lang="en-GB" baseline="30000" dirty="0">
                <a:solidFill>
                  <a:srgbClr val="FF0000"/>
                </a:solidFill>
              </a:rPr>
              <a:t>th</a:t>
            </a:r>
            <a:r>
              <a:rPr lang="en-GB" dirty="0">
                <a:solidFill>
                  <a:srgbClr val="FF0000"/>
                </a:solidFill>
              </a:rPr>
              <a:t> July</a:t>
            </a:r>
          </a:p>
          <a:p>
            <a:pPr marL="342900" indent="-342900">
              <a:buFont typeface="+mj-lt"/>
              <a:buAutoNum type="arabicPeriod" startAt="3"/>
            </a:pPr>
            <a:r>
              <a:rPr lang="en-GB" dirty="0"/>
              <a:t>Who stood at the Lincoln memorial and gave a speech entitled, </a:t>
            </a:r>
            <a:r>
              <a:rPr lang="en-GB" i="1" dirty="0"/>
              <a:t>‘I have a dream’</a:t>
            </a:r>
            <a:r>
              <a:rPr lang="en-GB" dirty="0"/>
              <a:t>?</a:t>
            </a:r>
          </a:p>
          <a:p>
            <a:pPr lvl="8"/>
            <a:r>
              <a:rPr lang="en-GB" dirty="0">
                <a:solidFill>
                  <a:srgbClr val="FF0000"/>
                </a:solidFill>
              </a:rPr>
              <a:t>- Martin Luther King, Jr</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784598"/>
            <a:ext cx="8820363" cy="2836923"/>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6264705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4973871" y="694035"/>
            <a:ext cx="2244269"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History</a:t>
            </a:r>
          </a:p>
        </p:txBody>
      </p:sp>
      <p:sp>
        <p:nvSpPr>
          <p:cNvPr id="5" name="TextBox 4">
            <a:extLst>
              <a:ext uri="{FF2B5EF4-FFF2-40B4-BE49-F238E27FC236}">
                <a16:creationId xmlns:a16="http://schemas.microsoft.com/office/drawing/2014/main" id="{143F2EB1-B7AD-4B07-A758-B62498548519}"/>
              </a:ext>
            </a:extLst>
          </p:cNvPr>
          <p:cNvSpPr txBox="1"/>
          <p:nvPr/>
        </p:nvSpPr>
        <p:spPr>
          <a:xfrm>
            <a:off x="4101825" y="1965581"/>
            <a:ext cx="4379789" cy="369332"/>
          </a:xfrm>
          <a:prstGeom prst="rect">
            <a:avLst/>
          </a:prstGeom>
          <a:noFill/>
        </p:spPr>
        <p:txBody>
          <a:bodyPr wrap="none" rtlCol="0">
            <a:spAutoFit/>
          </a:bodyPr>
          <a:lstStyle/>
          <a:p>
            <a:r>
              <a:rPr lang="en-GB" dirty="0"/>
              <a:t>Flanders field is associated with which war?</a:t>
            </a:r>
          </a:p>
        </p:txBody>
      </p:sp>
      <p:sp>
        <p:nvSpPr>
          <p:cNvPr id="6" name="TextBox 5">
            <a:extLst>
              <a:ext uri="{FF2B5EF4-FFF2-40B4-BE49-F238E27FC236}">
                <a16:creationId xmlns:a16="http://schemas.microsoft.com/office/drawing/2014/main" id="{F70EED35-BC7F-47C5-8274-0A9048DE6E5F}"/>
              </a:ext>
            </a:extLst>
          </p:cNvPr>
          <p:cNvSpPr txBox="1"/>
          <p:nvPr/>
        </p:nvSpPr>
        <p:spPr>
          <a:xfrm>
            <a:off x="5652314" y="2741829"/>
            <a:ext cx="652743" cy="369332"/>
          </a:xfrm>
          <a:prstGeom prst="rect">
            <a:avLst/>
          </a:prstGeom>
          <a:noFill/>
        </p:spPr>
        <p:txBody>
          <a:bodyPr wrap="none" rtlCol="0">
            <a:spAutoFit/>
          </a:bodyPr>
          <a:lstStyle/>
          <a:p>
            <a:r>
              <a:rPr lang="en-GB" dirty="0"/>
              <a:t>WWI</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759200"/>
            <a:ext cx="8730732" cy="2585323"/>
          </a:xfrm>
          <a:prstGeom prst="rect">
            <a:avLst/>
          </a:prstGeom>
          <a:noFill/>
        </p:spPr>
        <p:txBody>
          <a:bodyPr wrap="square" rtlCol="0">
            <a:spAutoFit/>
          </a:bodyPr>
          <a:lstStyle/>
          <a:p>
            <a:r>
              <a:rPr lang="en-GB" dirty="0"/>
              <a:t>Three bonus questions on WWI:</a:t>
            </a:r>
          </a:p>
          <a:p>
            <a:endParaRPr lang="en-GB" dirty="0"/>
          </a:p>
          <a:p>
            <a:pPr marL="342900" indent="-342900">
              <a:buAutoNum type="arabicPeriod"/>
            </a:pPr>
            <a:r>
              <a:rPr lang="en-GB" dirty="0"/>
              <a:t>In what year did WWI start?</a:t>
            </a:r>
          </a:p>
          <a:p>
            <a:r>
              <a:rPr lang="en-GB" dirty="0">
                <a:solidFill>
                  <a:srgbClr val="FF0000"/>
                </a:solidFill>
              </a:rPr>
              <a:t>				- Twenty</a:t>
            </a:r>
          </a:p>
          <a:p>
            <a:pPr marL="342900" indent="-342900">
              <a:buFont typeface="+mj-lt"/>
              <a:buAutoNum type="arabicPeriod" startAt="2"/>
            </a:pPr>
            <a:r>
              <a:rPr lang="en-GB" dirty="0"/>
              <a:t>A famous band named themselves after the Archduke, who was assassinated and led to the start of world war one. What is the name the band and the Archduke share?					</a:t>
            </a:r>
            <a:r>
              <a:rPr lang="en-GB" dirty="0">
                <a:solidFill>
                  <a:srgbClr val="FF0000"/>
                </a:solidFill>
              </a:rPr>
              <a:t>- Franz Ferdinand</a:t>
            </a:r>
          </a:p>
          <a:p>
            <a:pPr marL="342900" indent="-342900">
              <a:buFont typeface="+mj-lt"/>
              <a:buAutoNum type="arabicPeriod" startAt="3"/>
            </a:pPr>
            <a:r>
              <a:rPr lang="en-GB" dirty="0"/>
              <a:t>What was the strip of soil between the Allied and the German trenches called?</a:t>
            </a:r>
          </a:p>
          <a:p>
            <a:pPr lvl="8"/>
            <a:r>
              <a:rPr lang="en-GB" dirty="0">
                <a:solidFill>
                  <a:srgbClr val="FF0000"/>
                </a:solidFill>
              </a:rPr>
              <a:t>- No mans land</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784598"/>
            <a:ext cx="8820363" cy="2836923"/>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14540970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4973871" y="694035"/>
            <a:ext cx="2244269"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History</a:t>
            </a:r>
          </a:p>
        </p:txBody>
      </p:sp>
      <p:sp>
        <p:nvSpPr>
          <p:cNvPr id="5" name="TextBox 4">
            <a:extLst>
              <a:ext uri="{FF2B5EF4-FFF2-40B4-BE49-F238E27FC236}">
                <a16:creationId xmlns:a16="http://schemas.microsoft.com/office/drawing/2014/main" id="{143F2EB1-B7AD-4B07-A758-B62498548519}"/>
              </a:ext>
            </a:extLst>
          </p:cNvPr>
          <p:cNvSpPr txBox="1"/>
          <p:nvPr/>
        </p:nvSpPr>
        <p:spPr>
          <a:xfrm>
            <a:off x="4101825" y="1965581"/>
            <a:ext cx="3964675" cy="369332"/>
          </a:xfrm>
          <a:prstGeom prst="rect">
            <a:avLst/>
          </a:prstGeom>
          <a:noFill/>
        </p:spPr>
        <p:txBody>
          <a:bodyPr wrap="none" rtlCol="0">
            <a:spAutoFit/>
          </a:bodyPr>
          <a:lstStyle/>
          <a:p>
            <a:r>
              <a:rPr lang="en-GB" dirty="0"/>
              <a:t>What was the Roman name for London?</a:t>
            </a:r>
          </a:p>
        </p:txBody>
      </p:sp>
      <p:sp>
        <p:nvSpPr>
          <p:cNvPr id="6" name="TextBox 5">
            <a:extLst>
              <a:ext uri="{FF2B5EF4-FFF2-40B4-BE49-F238E27FC236}">
                <a16:creationId xmlns:a16="http://schemas.microsoft.com/office/drawing/2014/main" id="{F70EED35-BC7F-47C5-8274-0A9048DE6E5F}"/>
              </a:ext>
            </a:extLst>
          </p:cNvPr>
          <p:cNvSpPr txBox="1"/>
          <p:nvPr/>
        </p:nvSpPr>
        <p:spPr>
          <a:xfrm>
            <a:off x="5505131" y="2640140"/>
            <a:ext cx="1181734" cy="369332"/>
          </a:xfrm>
          <a:prstGeom prst="rect">
            <a:avLst/>
          </a:prstGeom>
          <a:noFill/>
        </p:spPr>
        <p:txBody>
          <a:bodyPr wrap="none" rtlCol="0">
            <a:spAutoFit/>
          </a:bodyPr>
          <a:lstStyle/>
          <a:p>
            <a:r>
              <a:rPr lang="en-GB" dirty="0" err="1"/>
              <a:t>Londinium</a:t>
            </a:r>
            <a:endParaRPr lang="en-GB" dirty="0"/>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759200"/>
            <a:ext cx="8730732" cy="2308324"/>
          </a:xfrm>
          <a:prstGeom prst="rect">
            <a:avLst/>
          </a:prstGeom>
          <a:noFill/>
        </p:spPr>
        <p:txBody>
          <a:bodyPr wrap="square" rtlCol="0">
            <a:spAutoFit/>
          </a:bodyPr>
          <a:lstStyle/>
          <a:p>
            <a:r>
              <a:rPr lang="en-GB" dirty="0"/>
              <a:t>Three bonus questions on Roman Places:</a:t>
            </a:r>
          </a:p>
          <a:p>
            <a:endParaRPr lang="en-GB" dirty="0"/>
          </a:p>
          <a:p>
            <a:pPr marL="342900" indent="-342900">
              <a:buAutoNum type="arabicPeriod"/>
            </a:pPr>
            <a:r>
              <a:rPr lang="en-GB" dirty="0"/>
              <a:t>Known by the Romans as </a:t>
            </a:r>
            <a:r>
              <a:rPr lang="en-GB" dirty="0" err="1"/>
              <a:t>Aquae</a:t>
            </a:r>
            <a:r>
              <a:rPr lang="en-GB" dirty="0"/>
              <a:t> </a:t>
            </a:r>
            <a:r>
              <a:rPr lang="en-GB" dirty="0" err="1"/>
              <a:t>Sulis</a:t>
            </a:r>
            <a:r>
              <a:rPr lang="en-GB" dirty="0"/>
              <a:t>, what is this British city’s modern name?</a:t>
            </a:r>
          </a:p>
          <a:p>
            <a:r>
              <a:rPr lang="en-GB" dirty="0">
                <a:solidFill>
                  <a:srgbClr val="FF0000"/>
                </a:solidFill>
              </a:rPr>
              <a:t>				- Bath</a:t>
            </a:r>
          </a:p>
          <a:p>
            <a:pPr marL="342900" indent="-342900">
              <a:buFont typeface="+mj-lt"/>
              <a:buAutoNum type="arabicPeriod" startAt="2"/>
            </a:pPr>
            <a:r>
              <a:rPr lang="en-GB" dirty="0"/>
              <a:t>Known by the Romans as </a:t>
            </a:r>
            <a:r>
              <a:rPr lang="en-GB" dirty="0" err="1"/>
              <a:t>Caladonia</a:t>
            </a:r>
            <a:r>
              <a:rPr lang="en-GB" dirty="0"/>
              <a:t>, what is this country known as now?						</a:t>
            </a:r>
            <a:r>
              <a:rPr lang="en-GB" dirty="0">
                <a:solidFill>
                  <a:srgbClr val="FF0000"/>
                </a:solidFill>
              </a:rPr>
              <a:t>- Scotland</a:t>
            </a:r>
          </a:p>
          <a:p>
            <a:pPr marL="342900" indent="-342900">
              <a:buFont typeface="+mj-lt"/>
              <a:buAutoNum type="arabicPeriod" startAt="3"/>
            </a:pPr>
            <a:r>
              <a:rPr lang="en-GB" dirty="0"/>
              <a:t>Which Roman city has lain in ruins since the eruption of Mount Vesuvius?</a:t>
            </a:r>
          </a:p>
          <a:p>
            <a:pPr lvl="8"/>
            <a:r>
              <a:rPr lang="en-GB" dirty="0">
                <a:solidFill>
                  <a:srgbClr val="FF0000"/>
                </a:solidFill>
              </a:rPr>
              <a:t>- Pompeii</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784598"/>
            <a:ext cx="8820363" cy="2836923"/>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33696792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4931265" y="694035"/>
            <a:ext cx="2329484"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Science</a:t>
            </a:r>
          </a:p>
        </p:txBody>
      </p:sp>
      <p:sp>
        <p:nvSpPr>
          <p:cNvPr id="5" name="TextBox 4">
            <a:extLst>
              <a:ext uri="{FF2B5EF4-FFF2-40B4-BE49-F238E27FC236}">
                <a16:creationId xmlns:a16="http://schemas.microsoft.com/office/drawing/2014/main" id="{143F2EB1-B7AD-4B07-A758-B62498548519}"/>
              </a:ext>
            </a:extLst>
          </p:cNvPr>
          <p:cNvSpPr txBox="1"/>
          <p:nvPr/>
        </p:nvSpPr>
        <p:spPr>
          <a:xfrm>
            <a:off x="4101825" y="1965581"/>
            <a:ext cx="3579185" cy="369332"/>
          </a:xfrm>
          <a:prstGeom prst="rect">
            <a:avLst/>
          </a:prstGeom>
          <a:noFill/>
        </p:spPr>
        <p:txBody>
          <a:bodyPr wrap="none" rtlCol="0">
            <a:spAutoFit/>
          </a:bodyPr>
          <a:lstStyle/>
          <a:p>
            <a:r>
              <a:rPr lang="en-GB" dirty="0"/>
              <a:t>What is the 7</a:t>
            </a:r>
            <a:r>
              <a:rPr lang="en-GB" baseline="30000" dirty="0"/>
              <a:t>th</a:t>
            </a:r>
            <a:r>
              <a:rPr lang="en-GB" dirty="0"/>
              <a:t> planet from the sun?</a:t>
            </a:r>
          </a:p>
        </p:txBody>
      </p:sp>
      <p:sp>
        <p:nvSpPr>
          <p:cNvPr id="6" name="TextBox 5">
            <a:extLst>
              <a:ext uri="{FF2B5EF4-FFF2-40B4-BE49-F238E27FC236}">
                <a16:creationId xmlns:a16="http://schemas.microsoft.com/office/drawing/2014/main" id="{F70EED35-BC7F-47C5-8274-0A9048DE6E5F}"/>
              </a:ext>
            </a:extLst>
          </p:cNvPr>
          <p:cNvSpPr txBox="1"/>
          <p:nvPr/>
        </p:nvSpPr>
        <p:spPr>
          <a:xfrm>
            <a:off x="5505131" y="2640140"/>
            <a:ext cx="851580" cy="369332"/>
          </a:xfrm>
          <a:prstGeom prst="rect">
            <a:avLst/>
          </a:prstGeom>
          <a:noFill/>
        </p:spPr>
        <p:txBody>
          <a:bodyPr wrap="none" rtlCol="0">
            <a:spAutoFit/>
          </a:bodyPr>
          <a:lstStyle/>
          <a:p>
            <a:r>
              <a:rPr lang="en-GB" dirty="0"/>
              <a:t>Uranus</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759200"/>
            <a:ext cx="8730732" cy="2308324"/>
          </a:xfrm>
          <a:prstGeom prst="rect">
            <a:avLst/>
          </a:prstGeom>
          <a:noFill/>
        </p:spPr>
        <p:txBody>
          <a:bodyPr wrap="square" rtlCol="0">
            <a:spAutoFit/>
          </a:bodyPr>
          <a:lstStyle/>
          <a:p>
            <a:r>
              <a:rPr lang="en-GB" dirty="0"/>
              <a:t>Three bonus questions on The Solar System:</a:t>
            </a:r>
          </a:p>
          <a:p>
            <a:endParaRPr lang="en-GB" dirty="0"/>
          </a:p>
          <a:p>
            <a:pPr marL="342900" indent="-342900">
              <a:buAutoNum type="arabicPeriod"/>
            </a:pPr>
            <a:r>
              <a:rPr lang="en-GB" dirty="0"/>
              <a:t>What is the name of the hottest planet in our solar system?</a:t>
            </a:r>
          </a:p>
          <a:p>
            <a:r>
              <a:rPr lang="en-GB" dirty="0">
                <a:solidFill>
                  <a:srgbClr val="FF0000"/>
                </a:solidFill>
              </a:rPr>
              <a:t>				- Venus </a:t>
            </a:r>
          </a:p>
          <a:p>
            <a:pPr marL="342900" indent="-342900">
              <a:buFont typeface="+mj-lt"/>
              <a:buAutoNum type="arabicPeriod" startAt="2"/>
            </a:pPr>
            <a:r>
              <a:rPr lang="en-GB" dirty="0"/>
              <a:t>Titan is a moon orbiting which planet in our solar system?			</a:t>
            </a:r>
            <a:r>
              <a:rPr lang="en-GB" dirty="0">
                <a:solidFill>
                  <a:srgbClr val="FF0000"/>
                </a:solidFill>
              </a:rPr>
              <a:t>- 				- Saturn</a:t>
            </a:r>
          </a:p>
          <a:p>
            <a:pPr marL="342900" indent="-342900">
              <a:buFont typeface="+mj-lt"/>
              <a:buAutoNum type="arabicPeriod" startAt="3"/>
            </a:pPr>
            <a:r>
              <a:rPr lang="en-GB" dirty="0"/>
              <a:t>What is the name of the only man made object outside our solar system?</a:t>
            </a:r>
          </a:p>
          <a:p>
            <a:pPr lvl="8"/>
            <a:r>
              <a:rPr lang="en-GB" dirty="0">
                <a:solidFill>
                  <a:srgbClr val="FF0000"/>
                </a:solidFill>
              </a:rPr>
              <a:t>- Voyager I</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784598"/>
            <a:ext cx="8820363" cy="2836923"/>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38373185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4931265" y="694035"/>
            <a:ext cx="2329484"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Science</a:t>
            </a:r>
          </a:p>
        </p:txBody>
      </p:sp>
      <p:sp>
        <p:nvSpPr>
          <p:cNvPr id="5" name="TextBox 4">
            <a:extLst>
              <a:ext uri="{FF2B5EF4-FFF2-40B4-BE49-F238E27FC236}">
                <a16:creationId xmlns:a16="http://schemas.microsoft.com/office/drawing/2014/main" id="{143F2EB1-B7AD-4B07-A758-B62498548519}"/>
              </a:ext>
            </a:extLst>
          </p:cNvPr>
          <p:cNvSpPr txBox="1"/>
          <p:nvPr/>
        </p:nvSpPr>
        <p:spPr>
          <a:xfrm>
            <a:off x="4639317" y="1965580"/>
            <a:ext cx="2583208" cy="369332"/>
          </a:xfrm>
          <a:prstGeom prst="rect">
            <a:avLst/>
          </a:prstGeom>
          <a:noFill/>
        </p:spPr>
        <p:txBody>
          <a:bodyPr wrap="none" rtlCol="0">
            <a:spAutoFit/>
          </a:bodyPr>
          <a:lstStyle/>
          <a:p>
            <a:r>
              <a:rPr lang="en-GB" dirty="0"/>
              <a:t>What doe DNA stand for?</a:t>
            </a:r>
          </a:p>
        </p:txBody>
      </p:sp>
      <p:sp>
        <p:nvSpPr>
          <p:cNvPr id="6" name="TextBox 5">
            <a:extLst>
              <a:ext uri="{FF2B5EF4-FFF2-40B4-BE49-F238E27FC236}">
                <a16:creationId xmlns:a16="http://schemas.microsoft.com/office/drawing/2014/main" id="{F70EED35-BC7F-47C5-8274-0A9048DE6E5F}"/>
              </a:ext>
            </a:extLst>
          </p:cNvPr>
          <p:cNvSpPr txBox="1"/>
          <p:nvPr/>
        </p:nvSpPr>
        <p:spPr>
          <a:xfrm>
            <a:off x="4800483" y="2501640"/>
            <a:ext cx="2591030" cy="646331"/>
          </a:xfrm>
          <a:prstGeom prst="rect">
            <a:avLst/>
          </a:prstGeom>
          <a:noFill/>
        </p:spPr>
        <p:txBody>
          <a:bodyPr wrap="none" rtlCol="0">
            <a:spAutoFit/>
          </a:bodyPr>
          <a:lstStyle/>
          <a:p>
            <a:r>
              <a:rPr lang="en-GB" dirty="0"/>
              <a:t>Deoxyribonucleic Acid</a:t>
            </a:r>
          </a:p>
          <a:p>
            <a:r>
              <a:rPr lang="en-GB" dirty="0"/>
              <a:t>D-oxy-rye-</a:t>
            </a:r>
            <a:r>
              <a:rPr lang="en-GB" dirty="0" err="1"/>
              <a:t>bo</a:t>
            </a:r>
            <a:r>
              <a:rPr lang="en-GB" dirty="0"/>
              <a:t>-nucleic Acid</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759200"/>
            <a:ext cx="8730732" cy="2308324"/>
          </a:xfrm>
          <a:prstGeom prst="rect">
            <a:avLst/>
          </a:prstGeom>
          <a:noFill/>
        </p:spPr>
        <p:txBody>
          <a:bodyPr wrap="square" rtlCol="0">
            <a:spAutoFit/>
          </a:bodyPr>
          <a:lstStyle/>
          <a:p>
            <a:r>
              <a:rPr lang="en-GB" dirty="0"/>
              <a:t>Three bonus questions on Biology:</a:t>
            </a:r>
          </a:p>
          <a:p>
            <a:endParaRPr lang="en-GB" dirty="0"/>
          </a:p>
          <a:p>
            <a:pPr marL="342900" indent="-342900">
              <a:buAutoNum type="arabicPeriod"/>
            </a:pPr>
            <a:r>
              <a:rPr lang="en-GB" dirty="0"/>
              <a:t>Where in the body would you find the hammer and the anvil?</a:t>
            </a:r>
          </a:p>
          <a:p>
            <a:r>
              <a:rPr lang="en-GB" dirty="0">
                <a:solidFill>
                  <a:srgbClr val="FF0000"/>
                </a:solidFill>
              </a:rPr>
              <a:t>				- Ear </a:t>
            </a:r>
          </a:p>
          <a:p>
            <a:pPr marL="342900" indent="-342900">
              <a:buFont typeface="+mj-lt"/>
              <a:buAutoNum type="arabicPeriod" startAt="2"/>
            </a:pPr>
            <a:r>
              <a:rPr lang="en-GB" dirty="0"/>
              <a:t>What is the name given to the knee cap?			</a:t>
            </a:r>
            <a:r>
              <a:rPr lang="en-GB" dirty="0">
                <a:solidFill>
                  <a:srgbClr val="FF0000"/>
                </a:solidFill>
              </a:rPr>
              <a:t>- 						- Patella</a:t>
            </a:r>
          </a:p>
          <a:p>
            <a:pPr marL="342900" indent="-342900">
              <a:buFont typeface="+mj-lt"/>
              <a:buAutoNum type="arabicPeriod" startAt="3"/>
            </a:pPr>
            <a:r>
              <a:rPr lang="en-GB" dirty="0"/>
              <a:t>What is the name of the hormone found most commonly in a male human?</a:t>
            </a:r>
          </a:p>
          <a:p>
            <a:pPr lvl="8"/>
            <a:r>
              <a:rPr lang="en-GB" dirty="0">
                <a:solidFill>
                  <a:srgbClr val="FF0000"/>
                </a:solidFill>
              </a:rPr>
              <a:t>- Testosterone</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784598"/>
            <a:ext cx="8820363" cy="2836923"/>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1878967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4442566" y="694035"/>
            <a:ext cx="3306867"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Geography</a:t>
            </a:r>
          </a:p>
        </p:txBody>
      </p:sp>
      <p:sp>
        <p:nvSpPr>
          <p:cNvPr id="5" name="TextBox 4">
            <a:extLst>
              <a:ext uri="{FF2B5EF4-FFF2-40B4-BE49-F238E27FC236}">
                <a16:creationId xmlns:a16="http://schemas.microsoft.com/office/drawing/2014/main" id="{143F2EB1-B7AD-4B07-A758-B62498548519}"/>
              </a:ext>
            </a:extLst>
          </p:cNvPr>
          <p:cNvSpPr txBox="1"/>
          <p:nvPr/>
        </p:nvSpPr>
        <p:spPr>
          <a:xfrm>
            <a:off x="2478901" y="1892300"/>
            <a:ext cx="6970306" cy="369332"/>
          </a:xfrm>
          <a:prstGeom prst="rect">
            <a:avLst/>
          </a:prstGeom>
          <a:noFill/>
        </p:spPr>
        <p:txBody>
          <a:bodyPr wrap="none" rtlCol="0">
            <a:spAutoFit/>
          </a:bodyPr>
          <a:lstStyle/>
          <a:p>
            <a:r>
              <a:rPr lang="en-GB" dirty="0"/>
              <a:t>Where are you likely to see things known as cumulus, cirrus and stratus?</a:t>
            </a:r>
          </a:p>
        </p:txBody>
      </p:sp>
      <p:sp>
        <p:nvSpPr>
          <p:cNvPr id="6" name="TextBox 5">
            <a:extLst>
              <a:ext uri="{FF2B5EF4-FFF2-40B4-BE49-F238E27FC236}">
                <a16:creationId xmlns:a16="http://schemas.microsoft.com/office/drawing/2014/main" id="{F70EED35-BC7F-47C5-8274-0A9048DE6E5F}"/>
              </a:ext>
            </a:extLst>
          </p:cNvPr>
          <p:cNvSpPr txBox="1"/>
          <p:nvPr/>
        </p:nvSpPr>
        <p:spPr>
          <a:xfrm>
            <a:off x="5461000" y="2743200"/>
            <a:ext cx="885179" cy="369332"/>
          </a:xfrm>
          <a:prstGeom prst="rect">
            <a:avLst/>
          </a:prstGeom>
          <a:noFill/>
        </p:spPr>
        <p:txBody>
          <a:bodyPr wrap="none" rtlCol="0">
            <a:spAutoFit/>
          </a:bodyPr>
          <a:lstStyle/>
          <a:p>
            <a:r>
              <a:rPr lang="en-GB" dirty="0">
                <a:solidFill>
                  <a:srgbClr val="FF0000"/>
                </a:solidFill>
              </a:rPr>
              <a:t>The sky</a:t>
            </a:r>
          </a:p>
        </p:txBody>
      </p:sp>
      <p:sp>
        <p:nvSpPr>
          <p:cNvPr id="7" name="TextBox 6">
            <a:extLst>
              <a:ext uri="{FF2B5EF4-FFF2-40B4-BE49-F238E27FC236}">
                <a16:creationId xmlns:a16="http://schemas.microsoft.com/office/drawing/2014/main" id="{291ED551-1C4E-4384-8EB2-55509979D993}"/>
              </a:ext>
            </a:extLst>
          </p:cNvPr>
          <p:cNvSpPr txBox="1"/>
          <p:nvPr/>
        </p:nvSpPr>
        <p:spPr>
          <a:xfrm>
            <a:off x="2146300" y="3759200"/>
            <a:ext cx="9207500" cy="1754326"/>
          </a:xfrm>
          <a:prstGeom prst="rect">
            <a:avLst/>
          </a:prstGeom>
          <a:noFill/>
        </p:spPr>
        <p:txBody>
          <a:bodyPr wrap="square" rtlCol="0">
            <a:spAutoFit/>
          </a:bodyPr>
          <a:lstStyle/>
          <a:p>
            <a:r>
              <a:rPr lang="en-GB" dirty="0"/>
              <a:t>Three bonus questions on Sky:</a:t>
            </a:r>
          </a:p>
          <a:p>
            <a:endParaRPr lang="en-GB" dirty="0"/>
          </a:p>
          <a:p>
            <a:pPr marL="342900" indent="-342900">
              <a:buAutoNum type="arabicPeriod"/>
            </a:pPr>
            <a:r>
              <a:rPr lang="en-GB" dirty="0"/>
              <a:t>What is the nearest planet to the earth?	- </a:t>
            </a:r>
            <a:r>
              <a:rPr lang="en-GB" dirty="0">
                <a:solidFill>
                  <a:srgbClr val="FF0000"/>
                </a:solidFill>
              </a:rPr>
              <a:t>Venus</a:t>
            </a:r>
          </a:p>
          <a:p>
            <a:pPr marL="342900" indent="-342900">
              <a:buAutoNum type="arabicPeriod"/>
            </a:pPr>
            <a:r>
              <a:rPr lang="en-GB" dirty="0"/>
              <a:t>Name two types of precipitation		- </a:t>
            </a:r>
            <a:r>
              <a:rPr lang="en-GB" dirty="0">
                <a:solidFill>
                  <a:srgbClr val="FF0000"/>
                </a:solidFill>
              </a:rPr>
              <a:t>rain, snow, hail, sleet and freezing rain</a:t>
            </a:r>
          </a:p>
          <a:p>
            <a:pPr marL="342900" indent="-342900">
              <a:buAutoNum type="arabicPeriod"/>
            </a:pPr>
            <a:r>
              <a:rPr lang="en-GB" dirty="0"/>
              <a:t>What is the common name of the nearest star to the earth?</a:t>
            </a:r>
          </a:p>
          <a:p>
            <a:r>
              <a:rPr lang="en-GB" dirty="0"/>
              <a:t>					- </a:t>
            </a:r>
            <a:r>
              <a:rPr lang="en-GB" dirty="0">
                <a:solidFill>
                  <a:srgbClr val="FF0000"/>
                </a:solidFill>
              </a:rPr>
              <a:t>Sun</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784599"/>
            <a:ext cx="8820363" cy="2005925"/>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17708708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4931265" y="694035"/>
            <a:ext cx="2329484"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Science</a:t>
            </a:r>
          </a:p>
        </p:txBody>
      </p:sp>
      <p:sp>
        <p:nvSpPr>
          <p:cNvPr id="5" name="TextBox 4">
            <a:extLst>
              <a:ext uri="{FF2B5EF4-FFF2-40B4-BE49-F238E27FC236}">
                <a16:creationId xmlns:a16="http://schemas.microsoft.com/office/drawing/2014/main" id="{143F2EB1-B7AD-4B07-A758-B62498548519}"/>
              </a:ext>
            </a:extLst>
          </p:cNvPr>
          <p:cNvSpPr txBox="1"/>
          <p:nvPr/>
        </p:nvSpPr>
        <p:spPr>
          <a:xfrm>
            <a:off x="3191517" y="2012304"/>
            <a:ext cx="5558958" cy="369332"/>
          </a:xfrm>
          <a:prstGeom prst="rect">
            <a:avLst/>
          </a:prstGeom>
          <a:noFill/>
        </p:spPr>
        <p:txBody>
          <a:bodyPr wrap="none" rtlCol="0">
            <a:spAutoFit/>
          </a:bodyPr>
          <a:lstStyle/>
          <a:p>
            <a:r>
              <a:rPr lang="en-GB" dirty="0"/>
              <a:t>From the periodic table what chemical has the Symbol K?</a:t>
            </a:r>
          </a:p>
        </p:txBody>
      </p:sp>
      <p:sp>
        <p:nvSpPr>
          <p:cNvPr id="6" name="TextBox 5">
            <a:extLst>
              <a:ext uri="{FF2B5EF4-FFF2-40B4-BE49-F238E27FC236}">
                <a16:creationId xmlns:a16="http://schemas.microsoft.com/office/drawing/2014/main" id="{F70EED35-BC7F-47C5-8274-0A9048DE6E5F}"/>
              </a:ext>
            </a:extLst>
          </p:cNvPr>
          <p:cNvSpPr txBox="1"/>
          <p:nvPr/>
        </p:nvSpPr>
        <p:spPr>
          <a:xfrm>
            <a:off x="5524078" y="2501640"/>
            <a:ext cx="1143839" cy="369332"/>
          </a:xfrm>
          <a:prstGeom prst="rect">
            <a:avLst/>
          </a:prstGeom>
          <a:noFill/>
        </p:spPr>
        <p:txBody>
          <a:bodyPr wrap="none" rtlCol="0">
            <a:spAutoFit/>
          </a:bodyPr>
          <a:lstStyle/>
          <a:p>
            <a:r>
              <a:rPr lang="en-GB" dirty="0"/>
              <a:t>Potassium</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759200"/>
            <a:ext cx="8730732" cy="2585323"/>
          </a:xfrm>
          <a:prstGeom prst="rect">
            <a:avLst/>
          </a:prstGeom>
          <a:noFill/>
        </p:spPr>
        <p:txBody>
          <a:bodyPr wrap="square" rtlCol="0">
            <a:spAutoFit/>
          </a:bodyPr>
          <a:lstStyle/>
          <a:p>
            <a:r>
              <a:rPr lang="en-GB" dirty="0"/>
              <a:t>Three bonus questions on The periodic table:</a:t>
            </a:r>
          </a:p>
          <a:p>
            <a:endParaRPr lang="en-GB" dirty="0"/>
          </a:p>
          <a:p>
            <a:pPr marL="342900" indent="-342900">
              <a:buAutoNum type="arabicPeriod"/>
            </a:pPr>
            <a:r>
              <a:rPr lang="en-GB" dirty="0"/>
              <a:t>What is the first element on the periodic table?</a:t>
            </a:r>
          </a:p>
          <a:p>
            <a:r>
              <a:rPr lang="en-GB" dirty="0">
                <a:solidFill>
                  <a:srgbClr val="FF0000"/>
                </a:solidFill>
              </a:rPr>
              <a:t>				- Hydrogen</a:t>
            </a:r>
          </a:p>
          <a:p>
            <a:pPr marL="342900" indent="-342900">
              <a:buFont typeface="+mj-lt"/>
              <a:buAutoNum type="arabicPeriod" startAt="2"/>
            </a:pPr>
            <a:r>
              <a:rPr lang="en-GB" dirty="0"/>
              <a:t>What word is formed when you combine the symbols for Nickle and Cerium?			</a:t>
            </a:r>
            <a:r>
              <a:rPr lang="en-GB" dirty="0">
                <a:solidFill>
                  <a:srgbClr val="FF0000"/>
                </a:solidFill>
              </a:rPr>
              <a:t>- 		- Nice</a:t>
            </a:r>
          </a:p>
          <a:p>
            <a:pPr marL="342900" indent="-342900">
              <a:buFont typeface="+mj-lt"/>
              <a:buAutoNum type="arabicPeriod" startAt="3"/>
            </a:pPr>
            <a:r>
              <a:rPr lang="en-GB" dirty="0"/>
              <a:t>What word is formed when you combine the symbols for</a:t>
            </a:r>
          </a:p>
          <a:p>
            <a:r>
              <a:rPr lang="en-GB" dirty="0"/>
              <a:t>			Germanium, Nickle, Uranium and Sulphur?</a:t>
            </a:r>
          </a:p>
          <a:p>
            <a:pPr lvl="8"/>
            <a:r>
              <a:rPr lang="en-GB" dirty="0">
                <a:solidFill>
                  <a:srgbClr val="FF0000"/>
                </a:solidFill>
              </a:rPr>
              <a:t>- Genius</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784598"/>
            <a:ext cx="8820363" cy="2836923"/>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29088172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4931265" y="694035"/>
            <a:ext cx="2329484"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Science</a:t>
            </a:r>
          </a:p>
        </p:txBody>
      </p:sp>
      <p:sp>
        <p:nvSpPr>
          <p:cNvPr id="5" name="TextBox 4">
            <a:extLst>
              <a:ext uri="{FF2B5EF4-FFF2-40B4-BE49-F238E27FC236}">
                <a16:creationId xmlns:a16="http://schemas.microsoft.com/office/drawing/2014/main" id="{143F2EB1-B7AD-4B07-A758-B62498548519}"/>
              </a:ext>
            </a:extLst>
          </p:cNvPr>
          <p:cNvSpPr txBox="1"/>
          <p:nvPr/>
        </p:nvSpPr>
        <p:spPr>
          <a:xfrm>
            <a:off x="1685817" y="1940518"/>
            <a:ext cx="9067803" cy="369332"/>
          </a:xfrm>
          <a:prstGeom prst="rect">
            <a:avLst/>
          </a:prstGeom>
          <a:noFill/>
        </p:spPr>
        <p:txBody>
          <a:bodyPr wrap="none" rtlCol="0">
            <a:spAutoFit/>
          </a:bodyPr>
          <a:lstStyle/>
          <a:p>
            <a:r>
              <a:rPr lang="en-GB" dirty="0"/>
              <a:t>The change in pitch of a siren as a police car goes passed is due to which physics phenomena?</a:t>
            </a:r>
          </a:p>
        </p:txBody>
      </p:sp>
      <p:sp>
        <p:nvSpPr>
          <p:cNvPr id="6" name="TextBox 5">
            <a:extLst>
              <a:ext uri="{FF2B5EF4-FFF2-40B4-BE49-F238E27FC236}">
                <a16:creationId xmlns:a16="http://schemas.microsoft.com/office/drawing/2014/main" id="{F70EED35-BC7F-47C5-8274-0A9048DE6E5F}"/>
              </a:ext>
            </a:extLst>
          </p:cNvPr>
          <p:cNvSpPr txBox="1"/>
          <p:nvPr/>
        </p:nvSpPr>
        <p:spPr>
          <a:xfrm>
            <a:off x="5129451" y="2480527"/>
            <a:ext cx="1933093" cy="369332"/>
          </a:xfrm>
          <a:prstGeom prst="rect">
            <a:avLst/>
          </a:prstGeom>
          <a:noFill/>
        </p:spPr>
        <p:txBody>
          <a:bodyPr wrap="none" rtlCol="0">
            <a:spAutoFit/>
          </a:bodyPr>
          <a:lstStyle/>
          <a:p>
            <a:r>
              <a:rPr lang="en-GB" dirty="0"/>
              <a:t>The Doppler effect</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759200"/>
            <a:ext cx="8730732" cy="2862322"/>
          </a:xfrm>
          <a:prstGeom prst="rect">
            <a:avLst/>
          </a:prstGeom>
          <a:noFill/>
        </p:spPr>
        <p:txBody>
          <a:bodyPr wrap="square" rtlCol="0">
            <a:spAutoFit/>
          </a:bodyPr>
          <a:lstStyle/>
          <a:p>
            <a:r>
              <a:rPr lang="en-GB" dirty="0"/>
              <a:t>Three bonus questions on Effects:</a:t>
            </a:r>
          </a:p>
          <a:p>
            <a:endParaRPr lang="en-GB" dirty="0"/>
          </a:p>
          <a:p>
            <a:pPr marL="342900" indent="-342900">
              <a:buAutoNum type="arabicPeriod"/>
            </a:pPr>
            <a:r>
              <a:rPr lang="en-GB" dirty="0"/>
              <a:t>A butterfly flapping it’s wings on one side of the world could cause a hurricane on the other side, is now as what effect?</a:t>
            </a:r>
          </a:p>
          <a:p>
            <a:r>
              <a:rPr lang="en-GB" dirty="0">
                <a:solidFill>
                  <a:srgbClr val="FF0000"/>
                </a:solidFill>
              </a:rPr>
              <a:t>				- Chaos Effect </a:t>
            </a:r>
          </a:p>
          <a:p>
            <a:pPr marL="342900" indent="-342900">
              <a:buFont typeface="+mj-lt"/>
              <a:buAutoNum type="arabicPeriod" startAt="2"/>
            </a:pPr>
            <a:r>
              <a:rPr lang="en-GB" dirty="0"/>
              <a:t>A body at will remain at rest or constant velocity until an external force acts upon it. This effect was named after which Scientist?			</a:t>
            </a:r>
            <a:r>
              <a:rPr lang="en-GB" dirty="0">
                <a:solidFill>
                  <a:srgbClr val="FF0000"/>
                </a:solidFill>
              </a:rPr>
              <a:t>- 						- Sir Isaac Newton</a:t>
            </a:r>
          </a:p>
          <a:p>
            <a:pPr marL="342900" indent="-342900">
              <a:buFont typeface="+mj-lt"/>
              <a:buAutoNum type="arabicPeriod" startAt="3"/>
            </a:pPr>
            <a:r>
              <a:rPr lang="en-GB" dirty="0"/>
              <a:t>The over heating of the planet is due to what effect?</a:t>
            </a:r>
          </a:p>
          <a:p>
            <a:pPr lvl="8"/>
            <a:r>
              <a:rPr lang="en-GB" dirty="0">
                <a:solidFill>
                  <a:srgbClr val="FF0000"/>
                </a:solidFill>
              </a:rPr>
              <a:t>- The Green House Effect</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784598"/>
            <a:ext cx="8820363" cy="2836923"/>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5343738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4931265" y="694035"/>
            <a:ext cx="2329484"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Science</a:t>
            </a:r>
          </a:p>
        </p:txBody>
      </p:sp>
      <p:sp>
        <p:nvSpPr>
          <p:cNvPr id="5" name="TextBox 4">
            <a:extLst>
              <a:ext uri="{FF2B5EF4-FFF2-40B4-BE49-F238E27FC236}">
                <a16:creationId xmlns:a16="http://schemas.microsoft.com/office/drawing/2014/main" id="{143F2EB1-B7AD-4B07-A758-B62498548519}"/>
              </a:ext>
            </a:extLst>
          </p:cNvPr>
          <p:cNvSpPr txBox="1"/>
          <p:nvPr/>
        </p:nvSpPr>
        <p:spPr>
          <a:xfrm>
            <a:off x="3928545" y="1934943"/>
            <a:ext cx="4334905" cy="369332"/>
          </a:xfrm>
          <a:prstGeom prst="rect">
            <a:avLst/>
          </a:prstGeom>
          <a:noFill/>
        </p:spPr>
        <p:txBody>
          <a:bodyPr wrap="none" rtlCol="0">
            <a:spAutoFit/>
          </a:bodyPr>
          <a:lstStyle/>
          <a:p>
            <a:r>
              <a:rPr lang="en-GB" dirty="0"/>
              <a:t>A bovine is the generic name given to what?</a:t>
            </a:r>
          </a:p>
        </p:txBody>
      </p:sp>
      <p:sp>
        <p:nvSpPr>
          <p:cNvPr id="6" name="TextBox 5">
            <a:extLst>
              <a:ext uri="{FF2B5EF4-FFF2-40B4-BE49-F238E27FC236}">
                <a16:creationId xmlns:a16="http://schemas.microsoft.com/office/drawing/2014/main" id="{F70EED35-BC7F-47C5-8274-0A9048DE6E5F}"/>
              </a:ext>
            </a:extLst>
          </p:cNvPr>
          <p:cNvSpPr txBox="1"/>
          <p:nvPr/>
        </p:nvSpPr>
        <p:spPr>
          <a:xfrm>
            <a:off x="5813705" y="2564109"/>
            <a:ext cx="735522" cy="369332"/>
          </a:xfrm>
          <a:prstGeom prst="rect">
            <a:avLst/>
          </a:prstGeom>
          <a:noFill/>
        </p:spPr>
        <p:txBody>
          <a:bodyPr wrap="none" rtlCol="0">
            <a:spAutoFit/>
          </a:bodyPr>
          <a:lstStyle/>
          <a:p>
            <a:r>
              <a:rPr lang="en-GB" dirty="0"/>
              <a:t>Cattle</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759200"/>
            <a:ext cx="8730732" cy="2308324"/>
          </a:xfrm>
          <a:prstGeom prst="rect">
            <a:avLst/>
          </a:prstGeom>
          <a:noFill/>
        </p:spPr>
        <p:txBody>
          <a:bodyPr wrap="square" rtlCol="0">
            <a:spAutoFit/>
          </a:bodyPr>
          <a:lstStyle/>
          <a:p>
            <a:r>
              <a:rPr lang="en-GB" dirty="0"/>
              <a:t>Three bonus questions on Cows:</a:t>
            </a:r>
          </a:p>
          <a:p>
            <a:endParaRPr lang="en-GB" dirty="0"/>
          </a:p>
          <a:p>
            <a:pPr marL="342900" indent="-342900">
              <a:buAutoNum type="arabicPeriod"/>
            </a:pPr>
            <a:r>
              <a:rPr lang="en-GB" dirty="0"/>
              <a:t>bovine spongiform encephalopathy was the cattle version of what human disease?</a:t>
            </a:r>
          </a:p>
          <a:p>
            <a:r>
              <a:rPr lang="en-GB" dirty="0">
                <a:solidFill>
                  <a:srgbClr val="FF0000"/>
                </a:solidFill>
              </a:rPr>
              <a:t>				- CJD (Creutzfeldt Jakob disease)</a:t>
            </a:r>
          </a:p>
          <a:p>
            <a:pPr marL="342900" indent="-342900">
              <a:buFont typeface="+mj-lt"/>
              <a:buAutoNum type="arabicPeriod" startAt="2"/>
            </a:pPr>
            <a:r>
              <a:rPr lang="en-GB" dirty="0"/>
              <a:t>What is the name given to a young cattle?			</a:t>
            </a:r>
            <a:r>
              <a:rPr lang="en-GB" dirty="0">
                <a:solidFill>
                  <a:srgbClr val="FF0000"/>
                </a:solidFill>
              </a:rPr>
              <a:t>- 						- Calf</a:t>
            </a:r>
          </a:p>
          <a:p>
            <a:pPr marL="342900" indent="-342900">
              <a:buFont typeface="+mj-lt"/>
              <a:buAutoNum type="arabicPeriod" startAt="3"/>
            </a:pPr>
            <a:r>
              <a:rPr lang="en-GB" dirty="0"/>
              <a:t>Which popular TV character is known for one of his sayings ‘Don’t have a cow, man’?</a:t>
            </a:r>
          </a:p>
          <a:p>
            <a:pPr lvl="8"/>
            <a:r>
              <a:rPr lang="en-GB" dirty="0">
                <a:solidFill>
                  <a:srgbClr val="FF0000"/>
                </a:solidFill>
              </a:rPr>
              <a:t>- Bart Simpson</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784598"/>
            <a:ext cx="8820363" cy="2836923"/>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10234649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4931265" y="694035"/>
            <a:ext cx="2329484"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Science</a:t>
            </a:r>
          </a:p>
        </p:txBody>
      </p:sp>
      <p:sp>
        <p:nvSpPr>
          <p:cNvPr id="5" name="TextBox 4">
            <a:extLst>
              <a:ext uri="{FF2B5EF4-FFF2-40B4-BE49-F238E27FC236}">
                <a16:creationId xmlns:a16="http://schemas.microsoft.com/office/drawing/2014/main" id="{143F2EB1-B7AD-4B07-A758-B62498548519}"/>
              </a:ext>
            </a:extLst>
          </p:cNvPr>
          <p:cNvSpPr txBox="1"/>
          <p:nvPr/>
        </p:nvSpPr>
        <p:spPr>
          <a:xfrm>
            <a:off x="3917517" y="1892300"/>
            <a:ext cx="4598246" cy="369332"/>
          </a:xfrm>
          <a:prstGeom prst="rect">
            <a:avLst/>
          </a:prstGeom>
          <a:noFill/>
        </p:spPr>
        <p:txBody>
          <a:bodyPr wrap="none" rtlCol="0">
            <a:spAutoFit/>
          </a:bodyPr>
          <a:lstStyle/>
          <a:p>
            <a:r>
              <a:rPr lang="en-GB" dirty="0"/>
              <a:t>How many colours are there in the spectrum?</a:t>
            </a:r>
          </a:p>
        </p:txBody>
      </p:sp>
      <p:sp>
        <p:nvSpPr>
          <p:cNvPr id="6" name="TextBox 5">
            <a:extLst>
              <a:ext uri="{FF2B5EF4-FFF2-40B4-BE49-F238E27FC236}">
                <a16:creationId xmlns:a16="http://schemas.microsoft.com/office/drawing/2014/main" id="{F70EED35-BC7F-47C5-8274-0A9048DE6E5F}"/>
              </a:ext>
            </a:extLst>
          </p:cNvPr>
          <p:cNvSpPr txBox="1"/>
          <p:nvPr/>
        </p:nvSpPr>
        <p:spPr>
          <a:xfrm>
            <a:off x="6095998" y="2603500"/>
            <a:ext cx="301686" cy="369332"/>
          </a:xfrm>
          <a:prstGeom prst="rect">
            <a:avLst/>
          </a:prstGeom>
          <a:noFill/>
        </p:spPr>
        <p:txBody>
          <a:bodyPr wrap="none" rtlCol="0">
            <a:spAutoFit/>
          </a:bodyPr>
          <a:lstStyle/>
          <a:p>
            <a:r>
              <a:rPr lang="en-GB" dirty="0"/>
              <a:t>7</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759200"/>
            <a:ext cx="8730732" cy="2308324"/>
          </a:xfrm>
          <a:prstGeom prst="rect">
            <a:avLst/>
          </a:prstGeom>
          <a:noFill/>
        </p:spPr>
        <p:txBody>
          <a:bodyPr wrap="square" rtlCol="0">
            <a:spAutoFit/>
          </a:bodyPr>
          <a:lstStyle/>
          <a:p>
            <a:r>
              <a:rPr lang="en-GB" dirty="0"/>
              <a:t>Three bonus questions on Light:</a:t>
            </a:r>
          </a:p>
          <a:p>
            <a:endParaRPr lang="en-GB" dirty="0"/>
          </a:p>
          <a:p>
            <a:pPr marL="342900" indent="-342900">
              <a:buAutoNum type="arabicPeriod"/>
            </a:pPr>
            <a:r>
              <a:rPr lang="en-GB" dirty="0"/>
              <a:t>How many minutes does it take for the light to travel to the earth from the sun?</a:t>
            </a:r>
          </a:p>
          <a:p>
            <a:r>
              <a:rPr lang="en-GB" dirty="0">
                <a:solidFill>
                  <a:srgbClr val="FF0000"/>
                </a:solidFill>
              </a:rPr>
              <a:t>				- Eight</a:t>
            </a:r>
          </a:p>
          <a:p>
            <a:pPr marL="342900" indent="-342900">
              <a:buFont typeface="+mj-lt"/>
              <a:buAutoNum type="arabicPeriod" startAt="2"/>
            </a:pPr>
            <a:r>
              <a:rPr lang="en-GB" dirty="0"/>
              <a:t>What type of hole can light not escape from?			</a:t>
            </a:r>
            <a:r>
              <a:rPr lang="en-GB" dirty="0">
                <a:solidFill>
                  <a:srgbClr val="FF0000"/>
                </a:solidFill>
              </a:rPr>
              <a:t>- 						- A black hole</a:t>
            </a:r>
          </a:p>
          <a:p>
            <a:pPr marL="342900" indent="-342900">
              <a:buFont typeface="+mj-lt"/>
              <a:buAutoNum type="arabicPeriod" startAt="3"/>
            </a:pPr>
            <a:r>
              <a:rPr lang="en-GB" dirty="0"/>
              <a:t>Which colour in the rainbow has the shortest wavelength?</a:t>
            </a:r>
          </a:p>
          <a:p>
            <a:pPr lvl="8"/>
            <a:r>
              <a:rPr lang="en-GB" dirty="0">
                <a:solidFill>
                  <a:srgbClr val="FF0000"/>
                </a:solidFill>
              </a:rPr>
              <a:t>- Violet (accept Blue)</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784598"/>
            <a:ext cx="8820363" cy="2836923"/>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17550732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4931265" y="694035"/>
            <a:ext cx="2329484"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Science</a:t>
            </a:r>
          </a:p>
        </p:txBody>
      </p:sp>
      <p:sp>
        <p:nvSpPr>
          <p:cNvPr id="5" name="TextBox 4">
            <a:extLst>
              <a:ext uri="{FF2B5EF4-FFF2-40B4-BE49-F238E27FC236}">
                <a16:creationId xmlns:a16="http://schemas.microsoft.com/office/drawing/2014/main" id="{143F2EB1-B7AD-4B07-A758-B62498548519}"/>
              </a:ext>
            </a:extLst>
          </p:cNvPr>
          <p:cNvSpPr txBox="1"/>
          <p:nvPr/>
        </p:nvSpPr>
        <p:spPr>
          <a:xfrm>
            <a:off x="2044696" y="1892300"/>
            <a:ext cx="8102603" cy="646331"/>
          </a:xfrm>
          <a:prstGeom prst="rect">
            <a:avLst/>
          </a:prstGeom>
          <a:noFill/>
        </p:spPr>
        <p:txBody>
          <a:bodyPr wrap="none" rtlCol="0">
            <a:spAutoFit/>
          </a:bodyPr>
          <a:lstStyle/>
          <a:p>
            <a:r>
              <a:rPr lang="en-GB" dirty="0"/>
              <a:t>Which female scientist is most famous for her work, with her husband, on radiation. </a:t>
            </a:r>
          </a:p>
          <a:p>
            <a:r>
              <a:rPr lang="en-GB" dirty="0"/>
              <a:t>Her work eventually led to her death of radiation poisoning?</a:t>
            </a:r>
          </a:p>
        </p:txBody>
      </p:sp>
      <p:sp>
        <p:nvSpPr>
          <p:cNvPr id="6" name="TextBox 5">
            <a:extLst>
              <a:ext uri="{FF2B5EF4-FFF2-40B4-BE49-F238E27FC236}">
                <a16:creationId xmlns:a16="http://schemas.microsoft.com/office/drawing/2014/main" id="{F70EED35-BC7F-47C5-8274-0A9048DE6E5F}"/>
              </a:ext>
            </a:extLst>
          </p:cNvPr>
          <p:cNvSpPr txBox="1"/>
          <p:nvPr/>
        </p:nvSpPr>
        <p:spPr>
          <a:xfrm>
            <a:off x="5355759" y="2672665"/>
            <a:ext cx="1571264" cy="369332"/>
          </a:xfrm>
          <a:prstGeom prst="rect">
            <a:avLst/>
          </a:prstGeom>
          <a:noFill/>
        </p:spPr>
        <p:txBody>
          <a:bodyPr wrap="none" rtlCol="0">
            <a:spAutoFit/>
          </a:bodyPr>
          <a:lstStyle/>
          <a:p>
            <a:r>
              <a:rPr lang="en-GB" dirty="0"/>
              <a:t>Madame Curie</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581400"/>
            <a:ext cx="8730732" cy="3139321"/>
          </a:xfrm>
          <a:prstGeom prst="rect">
            <a:avLst/>
          </a:prstGeom>
          <a:noFill/>
        </p:spPr>
        <p:txBody>
          <a:bodyPr wrap="square" rtlCol="0">
            <a:spAutoFit/>
          </a:bodyPr>
          <a:lstStyle/>
          <a:p>
            <a:r>
              <a:rPr lang="en-GB" dirty="0"/>
              <a:t>Three bonus questions on Famous Scientists:</a:t>
            </a:r>
          </a:p>
          <a:p>
            <a:endParaRPr lang="en-GB" dirty="0"/>
          </a:p>
          <a:p>
            <a:pPr marL="342900" indent="-342900">
              <a:buAutoNum type="arabicPeriod"/>
            </a:pPr>
            <a:r>
              <a:rPr lang="en-GB" dirty="0"/>
              <a:t>This female natural scientist was better know for her stories about a rabbit named Peter?</a:t>
            </a:r>
          </a:p>
          <a:p>
            <a:r>
              <a:rPr lang="en-GB" dirty="0">
                <a:solidFill>
                  <a:srgbClr val="FF0000"/>
                </a:solidFill>
              </a:rPr>
              <a:t>				- Beatrix Potter </a:t>
            </a:r>
          </a:p>
          <a:p>
            <a:pPr marL="342900" indent="-342900">
              <a:buFont typeface="+mj-lt"/>
              <a:buAutoNum type="arabicPeriod" startAt="2"/>
            </a:pPr>
            <a:r>
              <a:rPr lang="en-GB" dirty="0"/>
              <a:t>This female scientist developed one of the first easy-to-use computer programs. She served in the US navy and only died in 1992?			</a:t>
            </a:r>
            <a:r>
              <a:rPr lang="en-GB" dirty="0">
                <a:solidFill>
                  <a:srgbClr val="FF0000"/>
                </a:solidFill>
              </a:rPr>
              <a:t>- 						- Grace Hopper</a:t>
            </a:r>
          </a:p>
          <a:p>
            <a:pPr marL="342900" indent="-342900">
              <a:buFont typeface="+mj-lt"/>
              <a:buAutoNum type="arabicPeriod" startAt="3"/>
            </a:pPr>
            <a:r>
              <a:rPr lang="en-GB" dirty="0"/>
              <a:t>This famous lady was more popular with a lamp, but her help within mathematics brought us the pie charts we use today?</a:t>
            </a:r>
          </a:p>
          <a:p>
            <a:pPr lvl="8"/>
            <a:r>
              <a:rPr lang="en-GB" dirty="0">
                <a:solidFill>
                  <a:srgbClr val="FF0000"/>
                </a:solidFill>
              </a:rPr>
              <a:t>- Florence Nightingale</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606798"/>
            <a:ext cx="8820363" cy="3073402"/>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3904981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4644841" y="694035"/>
            <a:ext cx="2902334" cy="923330"/>
          </a:xfrm>
          <a:prstGeom prst="rect">
            <a:avLst/>
          </a:prstGeom>
          <a:noFill/>
        </p:spPr>
        <p:txBody>
          <a:bodyPr wrap="none" lIns="91440" tIns="45720" rIns="91440" bIns="45720" anchor="t">
            <a:spAutoFit/>
          </a:bodyPr>
          <a:lstStyle/>
          <a:p>
            <a:pPr algn="ctr"/>
            <a:r>
              <a:rPr lang="en-US" sz="5400" b="1" dirty="0">
                <a:ln w="22225">
                  <a:solidFill>
                    <a:schemeClr val="accent2"/>
                  </a:solidFill>
                  <a:prstDash val="solid"/>
                </a:ln>
                <a:solidFill>
                  <a:schemeClr val="accent2">
                    <a:lumMod val="40000"/>
                    <a:lumOff val="60000"/>
                  </a:schemeClr>
                </a:solidFill>
              </a:rPr>
              <a:t>Language</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5" name="TextBox 4">
            <a:extLst>
              <a:ext uri="{FF2B5EF4-FFF2-40B4-BE49-F238E27FC236}">
                <a16:creationId xmlns:a16="http://schemas.microsoft.com/office/drawing/2014/main" id="{143F2EB1-B7AD-4B07-A758-B62498548519}"/>
              </a:ext>
            </a:extLst>
          </p:cNvPr>
          <p:cNvSpPr txBox="1"/>
          <p:nvPr/>
        </p:nvSpPr>
        <p:spPr>
          <a:xfrm>
            <a:off x="2665481" y="2097817"/>
            <a:ext cx="6161046" cy="369332"/>
          </a:xfrm>
          <a:prstGeom prst="rect">
            <a:avLst/>
          </a:prstGeom>
          <a:noFill/>
        </p:spPr>
        <p:txBody>
          <a:bodyPr wrap="none" rtlCol="0">
            <a:spAutoFit/>
          </a:bodyPr>
          <a:lstStyle/>
          <a:p>
            <a:r>
              <a:rPr lang="en-GB" dirty="0"/>
              <a:t>Which weekday is </a:t>
            </a:r>
            <a:r>
              <a:rPr lang="en-GB" dirty="0" err="1"/>
              <a:t>dimanche</a:t>
            </a:r>
            <a:r>
              <a:rPr lang="en-GB" dirty="0"/>
              <a:t> in French and </a:t>
            </a:r>
            <a:r>
              <a:rPr lang="en-GB" dirty="0" err="1"/>
              <a:t>domingo</a:t>
            </a:r>
            <a:r>
              <a:rPr lang="en-GB" dirty="0"/>
              <a:t> in Spanish ?</a:t>
            </a:r>
          </a:p>
        </p:txBody>
      </p:sp>
      <p:sp>
        <p:nvSpPr>
          <p:cNvPr id="6" name="TextBox 5">
            <a:extLst>
              <a:ext uri="{FF2B5EF4-FFF2-40B4-BE49-F238E27FC236}">
                <a16:creationId xmlns:a16="http://schemas.microsoft.com/office/drawing/2014/main" id="{F70EED35-BC7F-47C5-8274-0A9048DE6E5F}"/>
              </a:ext>
            </a:extLst>
          </p:cNvPr>
          <p:cNvSpPr txBox="1"/>
          <p:nvPr/>
        </p:nvSpPr>
        <p:spPr>
          <a:xfrm>
            <a:off x="5355759" y="2672665"/>
            <a:ext cx="866456" cy="369332"/>
          </a:xfrm>
          <a:prstGeom prst="rect">
            <a:avLst/>
          </a:prstGeom>
          <a:noFill/>
        </p:spPr>
        <p:txBody>
          <a:bodyPr wrap="none" rtlCol="0">
            <a:spAutoFit/>
          </a:bodyPr>
          <a:lstStyle/>
          <a:p>
            <a:r>
              <a:rPr lang="en-GB" dirty="0"/>
              <a:t>Sunday</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581400"/>
            <a:ext cx="8730732" cy="2308324"/>
          </a:xfrm>
          <a:prstGeom prst="rect">
            <a:avLst/>
          </a:prstGeom>
          <a:noFill/>
        </p:spPr>
        <p:txBody>
          <a:bodyPr wrap="square" rtlCol="0">
            <a:spAutoFit/>
          </a:bodyPr>
          <a:lstStyle/>
          <a:p>
            <a:r>
              <a:rPr lang="en-GB" dirty="0"/>
              <a:t>Three bonus questions on French Language:</a:t>
            </a:r>
          </a:p>
          <a:p>
            <a:endParaRPr lang="en-GB" dirty="0"/>
          </a:p>
          <a:p>
            <a:pPr marL="342900" indent="-342900">
              <a:buAutoNum type="arabicPeriod"/>
            </a:pPr>
            <a:r>
              <a:rPr lang="en-GB" dirty="0"/>
              <a:t>Where would you be if you were in “le sale de </a:t>
            </a:r>
            <a:r>
              <a:rPr lang="en-GB" dirty="0" err="1"/>
              <a:t>bain</a:t>
            </a:r>
            <a:r>
              <a:rPr lang="en-GB" dirty="0"/>
              <a:t>”?</a:t>
            </a:r>
          </a:p>
          <a:p>
            <a:r>
              <a:rPr lang="en-GB" dirty="0">
                <a:solidFill>
                  <a:srgbClr val="FF0000"/>
                </a:solidFill>
              </a:rPr>
              <a:t>				- Bathroom</a:t>
            </a:r>
          </a:p>
          <a:p>
            <a:pPr marL="342900" indent="-342900">
              <a:buFont typeface="+mj-lt"/>
              <a:buAutoNum type="arabicPeriod" startAt="2"/>
            </a:pPr>
            <a:r>
              <a:rPr lang="en-GB" dirty="0"/>
              <a:t>What would you expect to but from “La boulangerie”?		</a:t>
            </a:r>
            <a:r>
              <a:rPr lang="en-GB" dirty="0">
                <a:solidFill>
                  <a:srgbClr val="FF0000"/>
                </a:solidFill>
              </a:rPr>
              <a:t>- 						- any baked produce</a:t>
            </a:r>
          </a:p>
          <a:p>
            <a:pPr marL="342900" indent="-342900">
              <a:buFont typeface="+mj-lt"/>
              <a:buAutoNum type="arabicPeriod" startAt="3"/>
            </a:pPr>
            <a:r>
              <a:rPr lang="en-GB" dirty="0"/>
              <a:t>What are the colours of the flag belonging to the county “</a:t>
            </a:r>
            <a:r>
              <a:rPr lang="en-GB" dirty="0" err="1"/>
              <a:t>Allemagne</a:t>
            </a:r>
            <a:r>
              <a:rPr lang="en-GB" dirty="0"/>
              <a:t>”?</a:t>
            </a:r>
          </a:p>
          <a:p>
            <a:pPr lvl="8"/>
            <a:r>
              <a:rPr lang="en-GB" dirty="0">
                <a:solidFill>
                  <a:srgbClr val="FF0000"/>
                </a:solidFill>
              </a:rPr>
              <a:t>- Red, Gold (Yellow) and Black</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606798"/>
            <a:ext cx="8820363" cy="3073402"/>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19432116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4644841" y="694035"/>
            <a:ext cx="2902334" cy="923330"/>
          </a:xfrm>
          <a:prstGeom prst="rect">
            <a:avLst/>
          </a:prstGeom>
          <a:noFill/>
        </p:spPr>
        <p:txBody>
          <a:bodyPr wrap="none" lIns="91440" tIns="45720" rIns="91440" bIns="45720" anchor="t">
            <a:spAutoFit/>
          </a:bodyPr>
          <a:lstStyle/>
          <a:p>
            <a:pPr algn="ctr"/>
            <a:r>
              <a:rPr lang="en-US" sz="5400" b="1" dirty="0">
                <a:ln w="22225">
                  <a:solidFill>
                    <a:schemeClr val="accent2"/>
                  </a:solidFill>
                  <a:prstDash val="solid"/>
                </a:ln>
                <a:solidFill>
                  <a:schemeClr val="accent2">
                    <a:lumMod val="40000"/>
                    <a:lumOff val="60000"/>
                  </a:schemeClr>
                </a:solidFill>
              </a:rPr>
              <a:t>Language</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5" name="TextBox 4">
            <a:extLst>
              <a:ext uri="{FF2B5EF4-FFF2-40B4-BE49-F238E27FC236}">
                <a16:creationId xmlns:a16="http://schemas.microsoft.com/office/drawing/2014/main" id="{143F2EB1-B7AD-4B07-A758-B62498548519}"/>
              </a:ext>
            </a:extLst>
          </p:cNvPr>
          <p:cNvSpPr txBox="1"/>
          <p:nvPr/>
        </p:nvSpPr>
        <p:spPr>
          <a:xfrm>
            <a:off x="4520278" y="2006598"/>
            <a:ext cx="3269998" cy="369332"/>
          </a:xfrm>
          <a:prstGeom prst="rect">
            <a:avLst/>
          </a:prstGeom>
          <a:noFill/>
        </p:spPr>
        <p:txBody>
          <a:bodyPr wrap="none" rtlCol="0">
            <a:spAutoFit/>
          </a:bodyPr>
          <a:lstStyle/>
          <a:p>
            <a:r>
              <a:rPr lang="en-GB" dirty="0"/>
              <a:t>ASAP is an abbreviation of what?</a:t>
            </a:r>
          </a:p>
        </p:txBody>
      </p:sp>
      <p:sp>
        <p:nvSpPr>
          <p:cNvPr id="6" name="TextBox 5">
            <a:extLst>
              <a:ext uri="{FF2B5EF4-FFF2-40B4-BE49-F238E27FC236}">
                <a16:creationId xmlns:a16="http://schemas.microsoft.com/office/drawing/2014/main" id="{F70EED35-BC7F-47C5-8274-0A9048DE6E5F}"/>
              </a:ext>
            </a:extLst>
          </p:cNvPr>
          <p:cNvSpPr txBox="1"/>
          <p:nvPr/>
        </p:nvSpPr>
        <p:spPr>
          <a:xfrm>
            <a:off x="4882168" y="2642630"/>
            <a:ext cx="1988045" cy="369332"/>
          </a:xfrm>
          <a:prstGeom prst="rect">
            <a:avLst/>
          </a:prstGeom>
          <a:noFill/>
        </p:spPr>
        <p:txBody>
          <a:bodyPr wrap="none" rtlCol="0">
            <a:spAutoFit/>
          </a:bodyPr>
          <a:lstStyle/>
          <a:p>
            <a:r>
              <a:rPr lang="en-GB" dirty="0">
                <a:solidFill>
                  <a:srgbClr val="FF0000"/>
                </a:solidFill>
              </a:rPr>
              <a:t>As soon as possible</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581400"/>
            <a:ext cx="8730732" cy="1754326"/>
          </a:xfrm>
          <a:prstGeom prst="rect">
            <a:avLst/>
          </a:prstGeom>
          <a:noFill/>
        </p:spPr>
        <p:txBody>
          <a:bodyPr wrap="square" rtlCol="0">
            <a:spAutoFit/>
          </a:bodyPr>
          <a:lstStyle/>
          <a:p>
            <a:r>
              <a:rPr lang="en-GB" dirty="0"/>
              <a:t>Three bonus questions on Abbreviations:</a:t>
            </a:r>
          </a:p>
          <a:p>
            <a:endParaRPr lang="en-GB" dirty="0"/>
          </a:p>
          <a:p>
            <a:pPr marL="342900" indent="-342900">
              <a:buAutoNum type="arabicPeriod"/>
            </a:pPr>
            <a:r>
              <a:rPr lang="en-GB" dirty="0"/>
              <a:t>Give me the words that have been shortened in to the following abbreviations?</a:t>
            </a:r>
          </a:p>
          <a:p>
            <a:r>
              <a:rPr lang="en-GB" dirty="0">
                <a:solidFill>
                  <a:srgbClr val="FF0000"/>
                </a:solidFill>
              </a:rPr>
              <a:t>				GPS – Global positioning system</a:t>
            </a:r>
          </a:p>
          <a:p>
            <a:pPr marL="342900" indent="-342900">
              <a:buFont typeface="+mj-lt"/>
              <a:buAutoNum type="arabicPeriod" startAt="2"/>
            </a:pPr>
            <a:r>
              <a:rPr lang="en-GB" dirty="0">
                <a:solidFill>
                  <a:srgbClr val="FF0000"/>
                </a:solidFill>
              </a:rPr>
              <a:t>				SMS – Short messaging system</a:t>
            </a:r>
          </a:p>
          <a:p>
            <a:pPr marL="342900" indent="-342900">
              <a:buFont typeface="+mj-lt"/>
              <a:buAutoNum type="arabicPeriod" startAt="2"/>
            </a:pPr>
            <a:r>
              <a:rPr lang="en-GB" dirty="0">
                <a:solidFill>
                  <a:srgbClr val="FF0000"/>
                </a:solidFill>
              </a:rPr>
              <a:t> 				RSVP – </a:t>
            </a:r>
            <a:r>
              <a:rPr lang="en-GB" dirty="0" err="1">
                <a:solidFill>
                  <a:srgbClr val="FF0000"/>
                </a:solidFill>
              </a:rPr>
              <a:t>Respondez</a:t>
            </a:r>
            <a:r>
              <a:rPr lang="en-GB" dirty="0">
                <a:solidFill>
                  <a:srgbClr val="FF0000"/>
                </a:solidFill>
              </a:rPr>
              <a:t> </a:t>
            </a:r>
            <a:r>
              <a:rPr lang="en-GB" dirty="0" err="1">
                <a:solidFill>
                  <a:srgbClr val="FF0000"/>
                </a:solidFill>
              </a:rPr>
              <a:t>s’ils</a:t>
            </a:r>
            <a:r>
              <a:rPr lang="en-GB" dirty="0">
                <a:solidFill>
                  <a:srgbClr val="FF0000"/>
                </a:solidFill>
              </a:rPr>
              <a:t> </a:t>
            </a:r>
            <a:r>
              <a:rPr lang="en-GB" dirty="0" err="1">
                <a:solidFill>
                  <a:srgbClr val="FF0000"/>
                </a:solidFill>
              </a:rPr>
              <a:t>vous</a:t>
            </a:r>
            <a:r>
              <a:rPr lang="en-GB" dirty="0">
                <a:solidFill>
                  <a:srgbClr val="FF0000"/>
                </a:solidFill>
              </a:rPr>
              <a:t> plait</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606798"/>
            <a:ext cx="8820363" cy="3073402"/>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337099823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4644841" y="694035"/>
            <a:ext cx="2902334" cy="923330"/>
          </a:xfrm>
          <a:prstGeom prst="rect">
            <a:avLst/>
          </a:prstGeom>
          <a:noFill/>
        </p:spPr>
        <p:txBody>
          <a:bodyPr wrap="none" lIns="91440" tIns="45720" rIns="91440" bIns="45720" anchor="t">
            <a:spAutoFit/>
          </a:bodyPr>
          <a:lstStyle/>
          <a:p>
            <a:pPr algn="ctr"/>
            <a:r>
              <a:rPr lang="en-US" sz="5400" b="1" dirty="0">
                <a:ln w="22225">
                  <a:solidFill>
                    <a:schemeClr val="accent2"/>
                  </a:solidFill>
                  <a:prstDash val="solid"/>
                </a:ln>
                <a:solidFill>
                  <a:schemeClr val="accent2">
                    <a:lumMod val="40000"/>
                    <a:lumOff val="60000"/>
                  </a:schemeClr>
                </a:solidFill>
              </a:rPr>
              <a:t>Language</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5" name="TextBox 4">
            <a:extLst>
              <a:ext uri="{FF2B5EF4-FFF2-40B4-BE49-F238E27FC236}">
                <a16:creationId xmlns:a16="http://schemas.microsoft.com/office/drawing/2014/main" id="{143F2EB1-B7AD-4B07-A758-B62498548519}"/>
              </a:ext>
            </a:extLst>
          </p:cNvPr>
          <p:cNvSpPr txBox="1"/>
          <p:nvPr/>
        </p:nvSpPr>
        <p:spPr>
          <a:xfrm>
            <a:off x="3613437" y="1885687"/>
            <a:ext cx="4149213" cy="923330"/>
          </a:xfrm>
          <a:prstGeom prst="rect">
            <a:avLst/>
          </a:prstGeom>
          <a:noFill/>
        </p:spPr>
        <p:txBody>
          <a:bodyPr wrap="none" rtlCol="0">
            <a:spAutoFit/>
          </a:bodyPr>
          <a:lstStyle/>
          <a:p>
            <a:r>
              <a:rPr lang="en-GB" dirty="0"/>
              <a:t>Give me the answer in English to this sum:</a:t>
            </a:r>
          </a:p>
          <a:p>
            <a:endParaRPr lang="en-GB" dirty="0"/>
          </a:p>
          <a:p>
            <a:pPr algn="ctr"/>
            <a:r>
              <a:rPr lang="en-GB" dirty="0" err="1"/>
              <a:t>Dieth</a:t>
            </a:r>
            <a:r>
              <a:rPr lang="en-GB" dirty="0"/>
              <a:t> </a:t>
            </a:r>
            <a:r>
              <a:rPr lang="en-GB" dirty="0" err="1"/>
              <a:t>divedido</a:t>
            </a:r>
            <a:r>
              <a:rPr lang="en-GB" dirty="0"/>
              <a:t> pour dos</a:t>
            </a:r>
          </a:p>
        </p:txBody>
      </p:sp>
      <p:sp>
        <p:nvSpPr>
          <p:cNvPr id="6" name="TextBox 5">
            <a:extLst>
              <a:ext uri="{FF2B5EF4-FFF2-40B4-BE49-F238E27FC236}">
                <a16:creationId xmlns:a16="http://schemas.microsoft.com/office/drawing/2014/main" id="{F70EED35-BC7F-47C5-8274-0A9048DE6E5F}"/>
              </a:ext>
            </a:extLst>
          </p:cNvPr>
          <p:cNvSpPr txBox="1"/>
          <p:nvPr/>
        </p:nvSpPr>
        <p:spPr>
          <a:xfrm>
            <a:off x="5901100" y="2857332"/>
            <a:ext cx="560731" cy="369332"/>
          </a:xfrm>
          <a:prstGeom prst="rect">
            <a:avLst/>
          </a:prstGeom>
          <a:noFill/>
        </p:spPr>
        <p:txBody>
          <a:bodyPr wrap="none" rtlCol="0">
            <a:spAutoFit/>
          </a:bodyPr>
          <a:lstStyle/>
          <a:p>
            <a:r>
              <a:rPr lang="en-GB" dirty="0"/>
              <a:t>Five</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581400"/>
            <a:ext cx="8730732" cy="2308324"/>
          </a:xfrm>
          <a:prstGeom prst="rect">
            <a:avLst/>
          </a:prstGeom>
          <a:noFill/>
        </p:spPr>
        <p:txBody>
          <a:bodyPr wrap="square" rtlCol="0">
            <a:spAutoFit/>
          </a:bodyPr>
          <a:lstStyle/>
          <a:p>
            <a:r>
              <a:rPr lang="en-GB" dirty="0"/>
              <a:t>Three bonus questions on Spanish Language:</a:t>
            </a:r>
          </a:p>
          <a:p>
            <a:endParaRPr lang="en-GB" dirty="0"/>
          </a:p>
          <a:p>
            <a:pPr marL="342900" indent="-342900">
              <a:buAutoNum type="arabicPeriod"/>
            </a:pPr>
            <a:r>
              <a:rPr lang="en-GB" dirty="0"/>
              <a:t>What is the main ingredient of “</a:t>
            </a:r>
            <a:r>
              <a:rPr lang="en-GB" dirty="0" err="1"/>
              <a:t>Paellla</a:t>
            </a:r>
            <a:r>
              <a:rPr lang="en-GB" dirty="0"/>
              <a:t>”?</a:t>
            </a:r>
          </a:p>
          <a:p>
            <a:r>
              <a:rPr lang="en-GB" dirty="0">
                <a:solidFill>
                  <a:srgbClr val="FF0000"/>
                </a:solidFill>
              </a:rPr>
              <a:t>				- Rice</a:t>
            </a:r>
          </a:p>
          <a:p>
            <a:pPr marL="342900" indent="-342900">
              <a:buFont typeface="+mj-lt"/>
              <a:buAutoNum type="arabicPeriod" startAt="2"/>
            </a:pPr>
            <a:r>
              <a:rPr lang="en-GB" dirty="0"/>
              <a:t>Which teacher in this school would teach you “de </a:t>
            </a:r>
            <a:r>
              <a:rPr lang="en-GB" dirty="0" err="1"/>
              <a:t>Boucho</a:t>
            </a:r>
            <a:r>
              <a:rPr lang="en-GB" dirty="0"/>
              <a:t>”		</a:t>
            </a:r>
            <a:r>
              <a:rPr lang="en-GB" dirty="0">
                <a:solidFill>
                  <a:srgbClr val="FF0000"/>
                </a:solidFill>
              </a:rPr>
              <a:t> 					- Miss Halsall and Mrs Hodge</a:t>
            </a:r>
          </a:p>
          <a:p>
            <a:pPr marL="342900" indent="-342900">
              <a:buFont typeface="+mj-lt"/>
              <a:buAutoNum type="arabicPeriod" startAt="3"/>
            </a:pPr>
            <a:r>
              <a:rPr lang="en-GB" dirty="0"/>
              <a:t>What are the colours of the flag belonging to the county “Sue-eth-</a:t>
            </a:r>
            <a:r>
              <a:rPr lang="en-GB" dirty="0" err="1"/>
              <a:t>ia</a:t>
            </a:r>
            <a:r>
              <a:rPr lang="en-GB" dirty="0"/>
              <a:t>”?</a:t>
            </a:r>
          </a:p>
          <a:p>
            <a:pPr lvl="8"/>
            <a:r>
              <a:rPr lang="en-GB" dirty="0">
                <a:solidFill>
                  <a:srgbClr val="FF0000"/>
                </a:solidFill>
              </a:rPr>
              <a:t>- Blue and Yellow (Sweden)</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606798"/>
            <a:ext cx="8820363" cy="3073402"/>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20295654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4644841" y="694035"/>
            <a:ext cx="2902334" cy="923330"/>
          </a:xfrm>
          <a:prstGeom prst="rect">
            <a:avLst/>
          </a:prstGeom>
          <a:noFill/>
        </p:spPr>
        <p:txBody>
          <a:bodyPr wrap="none" lIns="91440" tIns="45720" rIns="91440" bIns="45720" anchor="t">
            <a:spAutoFit/>
          </a:bodyPr>
          <a:lstStyle/>
          <a:p>
            <a:pPr algn="ctr"/>
            <a:r>
              <a:rPr lang="en-US" sz="5400" b="1" dirty="0">
                <a:ln w="22225">
                  <a:solidFill>
                    <a:schemeClr val="accent2"/>
                  </a:solidFill>
                  <a:prstDash val="solid"/>
                </a:ln>
                <a:solidFill>
                  <a:schemeClr val="accent2">
                    <a:lumMod val="40000"/>
                    <a:lumOff val="60000"/>
                  </a:schemeClr>
                </a:solidFill>
              </a:rPr>
              <a:t>Language</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5" name="TextBox 4">
            <a:extLst>
              <a:ext uri="{FF2B5EF4-FFF2-40B4-BE49-F238E27FC236}">
                <a16:creationId xmlns:a16="http://schemas.microsoft.com/office/drawing/2014/main" id="{143F2EB1-B7AD-4B07-A758-B62498548519}"/>
              </a:ext>
            </a:extLst>
          </p:cNvPr>
          <p:cNvSpPr txBox="1"/>
          <p:nvPr/>
        </p:nvSpPr>
        <p:spPr>
          <a:xfrm>
            <a:off x="2665481" y="2097817"/>
            <a:ext cx="6179192" cy="369332"/>
          </a:xfrm>
          <a:prstGeom prst="rect">
            <a:avLst/>
          </a:prstGeom>
          <a:noFill/>
        </p:spPr>
        <p:txBody>
          <a:bodyPr wrap="none" rtlCol="0">
            <a:spAutoFit/>
          </a:bodyPr>
          <a:lstStyle/>
          <a:p>
            <a:r>
              <a:rPr lang="en-GB" dirty="0"/>
              <a:t>Which country might you have to “</a:t>
            </a:r>
            <a:r>
              <a:rPr lang="en-GB" dirty="0" err="1"/>
              <a:t>Arraf</a:t>
            </a:r>
            <a:r>
              <a:rPr lang="en-GB" dirty="0"/>
              <a:t>” when you are driving ?</a:t>
            </a:r>
          </a:p>
        </p:txBody>
      </p:sp>
      <p:sp>
        <p:nvSpPr>
          <p:cNvPr id="6" name="TextBox 5">
            <a:extLst>
              <a:ext uri="{FF2B5EF4-FFF2-40B4-BE49-F238E27FC236}">
                <a16:creationId xmlns:a16="http://schemas.microsoft.com/office/drawing/2014/main" id="{F70EED35-BC7F-47C5-8274-0A9048DE6E5F}"/>
              </a:ext>
            </a:extLst>
          </p:cNvPr>
          <p:cNvSpPr txBox="1"/>
          <p:nvPr/>
        </p:nvSpPr>
        <p:spPr>
          <a:xfrm>
            <a:off x="5720735" y="2672666"/>
            <a:ext cx="750526" cy="369332"/>
          </a:xfrm>
          <a:prstGeom prst="rect">
            <a:avLst/>
          </a:prstGeom>
          <a:noFill/>
        </p:spPr>
        <p:txBody>
          <a:bodyPr wrap="none" rtlCol="0">
            <a:spAutoFit/>
          </a:bodyPr>
          <a:lstStyle/>
          <a:p>
            <a:r>
              <a:rPr lang="en-GB" dirty="0"/>
              <a:t>Wales</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581400"/>
            <a:ext cx="8730732" cy="2585323"/>
          </a:xfrm>
          <a:prstGeom prst="rect">
            <a:avLst/>
          </a:prstGeom>
          <a:noFill/>
        </p:spPr>
        <p:txBody>
          <a:bodyPr wrap="square" rtlCol="0">
            <a:spAutoFit/>
          </a:bodyPr>
          <a:lstStyle/>
          <a:p>
            <a:r>
              <a:rPr lang="en-GB" dirty="0"/>
              <a:t>Three bonus questions on Wales and the Celtic languages:</a:t>
            </a:r>
          </a:p>
          <a:p>
            <a:endParaRPr lang="en-GB" dirty="0"/>
          </a:p>
          <a:p>
            <a:pPr marL="342900" indent="-342900">
              <a:buAutoNum type="arabicPeriod"/>
            </a:pPr>
            <a:r>
              <a:rPr lang="en-GB" dirty="0"/>
              <a:t>What is the capital city of Wales?</a:t>
            </a:r>
          </a:p>
          <a:p>
            <a:r>
              <a:rPr lang="en-GB" dirty="0">
                <a:solidFill>
                  <a:srgbClr val="FF0000"/>
                </a:solidFill>
              </a:rPr>
              <a:t>				- Cardiff</a:t>
            </a:r>
          </a:p>
          <a:p>
            <a:pPr marL="342900" indent="-342900">
              <a:buFont typeface="+mj-lt"/>
              <a:buAutoNum type="arabicPeriod" startAt="2"/>
            </a:pPr>
            <a:r>
              <a:rPr lang="en-GB" dirty="0"/>
              <a:t>Wales speak a for of Celtic languages which other two countries has their own dialect of a Celtic language too?		</a:t>
            </a:r>
            <a:r>
              <a:rPr lang="en-GB" dirty="0">
                <a:solidFill>
                  <a:srgbClr val="FF0000"/>
                </a:solidFill>
              </a:rPr>
              <a:t> 									- Ireland and Scotland</a:t>
            </a:r>
          </a:p>
          <a:p>
            <a:pPr marL="342900" indent="-342900">
              <a:buFont typeface="+mj-lt"/>
              <a:buAutoNum type="arabicPeriod" startAt="3"/>
            </a:pPr>
            <a:r>
              <a:rPr lang="en-GB" dirty="0"/>
              <a:t>When translated in to English, what does Dublin mean?</a:t>
            </a:r>
          </a:p>
          <a:p>
            <a:pPr lvl="8"/>
            <a:r>
              <a:rPr lang="en-GB" dirty="0">
                <a:solidFill>
                  <a:srgbClr val="FF0000"/>
                </a:solidFill>
              </a:rPr>
              <a:t>- Blackpool</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606798"/>
            <a:ext cx="8820363" cy="3073402"/>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7168705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4644841" y="694035"/>
            <a:ext cx="2902334" cy="923330"/>
          </a:xfrm>
          <a:prstGeom prst="rect">
            <a:avLst/>
          </a:prstGeom>
          <a:noFill/>
        </p:spPr>
        <p:txBody>
          <a:bodyPr wrap="none" lIns="91440" tIns="45720" rIns="91440" bIns="45720" anchor="t">
            <a:spAutoFit/>
          </a:bodyPr>
          <a:lstStyle/>
          <a:p>
            <a:pPr algn="ctr"/>
            <a:r>
              <a:rPr lang="en-US" sz="5400" b="1" dirty="0">
                <a:ln w="22225">
                  <a:solidFill>
                    <a:schemeClr val="accent2"/>
                  </a:solidFill>
                  <a:prstDash val="solid"/>
                </a:ln>
                <a:solidFill>
                  <a:schemeClr val="accent2">
                    <a:lumMod val="40000"/>
                    <a:lumOff val="60000"/>
                  </a:schemeClr>
                </a:solidFill>
              </a:rPr>
              <a:t>Language</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5" name="TextBox 4">
            <a:extLst>
              <a:ext uri="{FF2B5EF4-FFF2-40B4-BE49-F238E27FC236}">
                <a16:creationId xmlns:a16="http://schemas.microsoft.com/office/drawing/2014/main" id="{143F2EB1-B7AD-4B07-A758-B62498548519}"/>
              </a:ext>
            </a:extLst>
          </p:cNvPr>
          <p:cNvSpPr txBox="1"/>
          <p:nvPr/>
        </p:nvSpPr>
        <p:spPr>
          <a:xfrm>
            <a:off x="3806329" y="2036633"/>
            <a:ext cx="4831772" cy="369332"/>
          </a:xfrm>
          <a:prstGeom prst="rect">
            <a:avLst/>
          </a:prstGeom>
          <a:noFill/>
        </p:spPr>
        <p:txBody>
          <a:bodyPr wrap="none" rtlCol="0">
            <a:spAutoFit/>
          </a:bodyPr>
          <a:lstStyle/>
          <a:p>
            <a:r>
              <a:rPr lang="en-GB" dirty="0"/>
              <a:t>Aon, </a:t>
            </a:r>
            <a:r>
              <a:rPr lang="en-GB" dirty="0" err="1"/>
              <a:t>dó</a:t>
            </a:r>
            <a:r>
              <a:rPr lang="en-GB" dirty="0"/>
              <a:t>, </a:t>
            </a:r>
            <a:r>
              <a:rPr lang="en-GB" dirty="0" err="1"/>
              <a:t>trí</a:t>
            </a:r>
            <a:r>
              <a:rPr lang="en-GB" dirty="0"/>
              <a:t> – is one two three in which language?</a:t>
            </a:r>
          </a:p>
        </p:txBody>
      </p:sp>
      <p:sp>
        <p:nvSpPr>
          <p:cNvPr id="6" name="TextBox 5">
            <a:extLst>
              <a:ext uri="{FF2B5EF4-FFF2-40B4-BE49-F238E27FC236}">
                <a16:creationId xmlns:a16="http://schemas.microsoft.com/office/drawing/2014/main" id="{F70EED35-BC7F-47C5-8274-0A9048DE6E5F}"/>
              </a:ext>
            </a:extLst>
          </p:cNvPr>
          <p:cNvSpPr txBox="1"/>
          <p:nvPr/>
        </p:nvSpPr>
        <p:spPr>
          <a:xfrm>
            <a:off x="5802488" y="2716428"/>
            <a:ext cx="587020" cy="369332"/>
          </a:xfrm>
          <a:prstGeom prst="rect">
            <a:avLst/>
          </a:prstGeom>
          <a:noFill/>
        </p:spPr>
        <p:txBody>
          <a:bodyPr wrap="none" rtlCol="0">
            <a:spAutoFit/>
          </a:bodyPr>
          <a:lstStyle/>
          <a:p>
            <a:r>
              <a:rPr lang="en-GB" dirty="0"/>
              <a:t>Irish</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581400"/>
            <a:ext cx="8730732" cy="2862322"/>
          </a:xfrm>
          <a:prstGeom prst="rect">
            <a:avLst/>
          </a:prstGeom>
          <a:noFill/>
        </p:spPr>
        <p:txBody>
          <a:bodyPr wrap="square" rtlCol="0">
            <a:spAutoFit/>
          </a:bodyPr>
          <a:lstStyle/>
          <a:p>
            <a:r>
              <a:rPr lang="en-GB" dirty="0"/>
              <a:t>Three bonus questions on Ireland:</a:t>
            </a:r>
          </a:p>
          <a:p>
            <a:endParaRPr lang="en-GB" dirty="0"/>
          </a:p>
          <a:p>
            <a:pPr marL="342900" indent="-342900">
              <a:buAutoNum type="arabicPeriod"/>
            </a:pPr>
            <a:r>
              <a:rPr lang="en-GB" dirty="0"/>
              <a:t>What is the name of the river that flows through Dublin?</a:t>
            </a:r>
          </a:p>
          <a:p>
            <a:r>
              <a:rPr lang="en-GB" dirty="0">
                <a:solidFill>
                  <a:srgbClr val="FF0000"/>
                </a:solidFill>
              </a:rPr>
              <a:t>				- </a:t>
            </a:r>
            <a:r>
              <a:rPr lang="en-GB" dirty="0" err="1">
                <a:solidFill>
                  <a:srgbClr val="FF0000"/>
                </a:solidFill>
              </a:rPr>
              <a:t>Liffey</a:t>
            </a:r>
            <a:endParaRPr lang="en-GB" dirty="0">
              <a:solidFill>
                <a:srgbClr val="FF0000"/>
              </a:solidFill>
            </a:endParaRPr>
          </a:p>
          <a:p>
            <a:pPr marL="342900" indent="-342900">
              <a:buFont typeface="+mj-lt"/>
              <a:buAutoNum type="arabicPeriod" startAt="2"/>
            </a:pPr>
            <a:r>
              <a:rPr lang="en-GB" dirty="0"/>
              <a:t>What is the only country to share a boarder with Ireland?		</a:t>
            </a:r>
            <a:r>
              <a:rPr lang="en-GB" dirty="0">
                <a:solidFill>
                  <a:srgbClr val="FF0000"/>
                </a:solidFill>
              </a:rPr>
              <a:t>- 					- Northern Ireland</a:t>
            </a:r>
          </a:p>
          <a:p>
            <a:pPr marL="342900" indent="-342900">
              <a:buFont typeface="+mj-lt"/>
              <a:buAutoNum type="arabicPeriod" startAt="3"/>
            </a:pPr>
            <a:r>
              <a:rPr lang="en-GB" dirty="0"/>
              <a:t>Which famous Irish writer and poet said “I have nothing to declare but my genius” and shot to fame writing plays and books such as: </a:t>
            </a:r>
            <a:r>
              <a:rPr lang="en-GB" i="1" dirty="0"/>
              <a:t>the importance of being Ernest </a:t>
            </a:r>
            <a:r>
              <a:rPr lang="en-GB" dirty="0"/>
              <a:t>and </a:t>
            </a:r>
            <a:r>
              <a:rPr lang="en-GB" i="1" dirty="0"/>
              <a:t>The picture of Dorian </a:t>
            </a:r>
            <a:r>
              <a:rPr lang="en-GB" i="1" dirty="0" err="1"/>
              <a:t>Gray</a:t>
            </a:r>
            <a:r>
              <a:rPr lang="en-GB" dirty="0"/>
              <a:t>.</a:t>
            </a:r>
            <a:endParaRPr lang="en-GB" i="1" dirty="0"/>
          </a:p>
          <a:p>
            <a:pPr lvl="8"/>
            <a:r>
              <a:rPr lang="en-GB" dirty="0">
                <a:solidFill>
                  <a:srgbClr val="FF0000"/>
                </a:solidFill>
              </a:rPr>
              <a:t>- Oscar Wilde</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606798"/>
            <a:ext cx="8820363" cy="3073402"/>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1879577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4442566" y="694035"/>
            <a:ext cx="3306867"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Geography</a:t>
            </a:r>
          </a:p>
        </p:txBody>
      </p:sp>
      <p:sp>
        <p:nvSpPr>
          <p:cNvPr id="5" name="TextBox 4">
            <a:extLst>
              <a:ext uri="{FF2B5EF4-FFF2-40B4-BE49-F238E27FC236}">
                <a16:creationId xmlns:a16="http://schemas.microsoft.com/office/drawing/2014/main" id="{143F2EB1-B7AD-4B07-A758-B62498548519}"/>
              </a:ext>
            </a:extLst>
          </p:cNvPr>
          <p:cNvSpPr txBox="1"/>
          <p:nvPr/>
        </p:nvSpPr>
        <p:spPr>
          <a:xfrm>
            <a:off x="4274659" y="1877199"/>
            <a:ext cx="3591881" cy="369332"/>
          </a:xfrm>
          <a:prstGeom prst="rect">
            <a:avLst/>
          </a:prstGeom>
          <a:noFill/>
        </p:spPr>
        <p:txBody>
          <a:bodyPr wrap="none" rtlCol="0">
            <a:spAutoFit/>
          </a:bodyPr>
          <a:lstStyle/>
          <a:p>
            <a:r>
              <a:rPr lang="en-GB" dirty="0"/>
              <a:t>Which mountain range is Everest in?</a:t>
            </a:r>
          </a:p>
        </p:txBody>
      </p:sp>
      <p:sp>
        <p:nvSpPr>
          <p:cNvPr id="6" name="TextBox 5">
            <a:extLst>
              <a:ext uri="{FF2B5EF4-FFF2-40B4-BE49-F238E27FC236}">
                <a16:creationId xmlns:a16="http://schemas.microsoft.com/office/drawing/2014/main" id="{F70EED35-BC7F-47C5-8274-0A9048DE6E5F}"/>
              </a:ext>
            </a:extLst>
          </p:cNvPr>
          <p:cNvSpPr txBox="1"/>
          <p:nvPr/>
        </p:nvSpPr>
        <p:spPr>
          <a:xfrm>
            <a:off x="5461000" y="2743200"/>
            <a:ext cx="1047338" cy="369332"/>
          </a:xfrm>
          <a:prstGeom prst="rect">
            <a:avLst/>
          </a:prstGeom>
          <a:noFill/>
        </p:spPr>
        <p:txBody>
          <a:bodyPr wrap="none" rtlCol="0">
            <a:spAutoFit/>
          </a:bodyPr>
          <a:lstStyle/>
          <a:p>
            <a:r>
              <a:rPr lang="en-GB" dirty="0"/>
              <a:t>Himalaya</a:t>
            </a:r>
          </a:p>
        </p:txBody>
      </p:sp>
      <p:sp>
        <p:nvSpPr>
          <p:cNvPr id="7" name="TextBox 6">
            <a:extLst>
              <a:ext uri="{FF2B5EF4-FFF2-40B4-BE49-F238E27FC236}">
                <a16:creationId xmlns:a16="http://schemas.microsoft.com/office/drawing/2014/main" id="{291ED551-1C4E-4384-8EB2-55509979D993}"/>
              </a:ext>
            </a:extLst>
          </p:cNvPr>
          <p:cNvSpPr txBox="1"/>
          <p:nvPr/>
        </p:nvSpPr>
        <p:spPr>
          <a:xfrm>
            <a:off x="2146300" y="3759200"/>
            <a:ext cx="7848600" cy="2031325"/>
          </a:xfrm>
          <a:prstGeom prst="rect">
            <a:avLst/>
          </a:prstGeom>
          <a:noFill/>
        </p:spPr>
        <p:txBody>
          <a:bodyPr wrap="square" rtlCol="0">
            <a:spAutoFit/>
          </a:bodyPr>
          <a:lstStyle/>
          <a:p>
            <a:r>
              <a:rPr lang="en-GB" dirty="0"/>
              <a:t>Three bonus questions on Mountains:</a:t>
            </a:r>
          </a:p>
          <a:p>
            <a:endParaRPr lang="en-GB" dirty="0"/>
          </a:p>
          <a:p>
            <a:pPr marL="342900" indent="-342900">
              <a:buAutoNum type="arabicPeriod"/>
            </a:pPr>
            <a:r>
              <a:rPr lang="en-GB" dirty="0"/>
              <a:t>Before Mt Everest was discovered what was the highest mountain in the world?					- </a:t>
            </a:r>
            <a:r>
              <a:rPr lang="en-GB" dirty="0">
                <a:solidFill>
                  <a:srgbClr val="FF0000"/>
                </a:solidFill>
              </a:rPr>
              <a:t>Everest</a:t>
            </a:r>
          </a:p>
          <a:p>
            <a:pPr marL="342900" indent="-342900">
              <a:buAutoNum type="arabicPeriod"/>
            </a:pPr>
            <a:r>
              <a:rPr lang="en-GB" dirty="0"/>
              <a:t>What is the name of the highest peak in Scotland?	- </a:t>
            </a:r>
            <a:r>
              <a:rPr lang="en-GB" dirty="0">
                <a:solidFill>
                  <a:srgbClr val="FF0000"/>
                </a:solidFill>
              </a:rPr>
              <a:t>Ben Nevis</a:t>
            </a:r>
          </a:p>
          <a:p>
            <a:pPr marL="342900" indent="-342900">
              <a:buAutoNum type="arabicPeriod"/>
            </a:pPr>
            <a:r>
              <a:rPr lang="en-GB" dirty="0"/>
              <a:t>What is another name for the </a:t>
            </a:r>
            <a:r>
              <a:rPr lang="en-GB" dirty="0" err="1"/>
              <a:t>abominbal</a:t>
            </a:r>
            <a:r>
              <a:rPr lang="en-GB" dirty="0"/>
              <a:t> snowman sometimes seen in the snowy mountains				- </a:t>
            </a:r>
            <a:r>
              <a:rPr lang="en-GB" dirty="0">
                <a:solidFill>
                  <a:srgbClr val="FF0000"/>
                </a:solidFill>
              </a:rPr>
              <a:t>Yeti</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784600"/>
            <a:ext cx="8820363" cy="2031324"/>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3598954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4644841" y="694035"/>
            <a:ext cx="2902334" cy="923330"/>
          </a:xfrm>
          <a:prstGeom prst="rect">
            <a:avLst/>
          </a:prstGeom>
          <a:noFill/>
        </p:spPr>
        <p:txBody>
          <a:bodyPr wrap="none" lIns="91440" tIns="45720" rIns="91440" bIns="45720" anchor="t">
            <a:spAutoFit/>
          </a:bodyPr>
          <a:lstStyle/>
          <a:p>
            <a:pPr algn="ctr"/>
            <a:r>
              <a:rPr lang="en-US" sz="5400" b="1" dirty="0">
                <a:ln w="22225">
                  <a:solidFill>
                    <a:schemeClr val="accent2"/>
                  </a:solidFill>
                  <a:prstDash val="solid"/>
                </a:ln>
                <a:solidFill>
                  <a:schemeClr val="accent2">
                    <a:lumMod val="40000"/>
                    <a:lumOff val="60000"/>
                  </a:schemeClr>
                </a:solidFill>
              </a:rPr>
              <a:t>Language</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5" name="TextBox 4">
            <a:extLst>
              <a:ext uri="{FF2B5EF4-FFF2-40B4-BE49-F238E27FC236}">
                <a16:creationId xmlns:a16="http://schemas.microsoft.com/office/drawing/2014/main" id="{143F2EB1-B7AD-4B07-A758-B62498548519}"/>
              </a:ext>
            </a:extLst>
          </p:cNvPr>
          <p:cNvSpPr txBox="1"/>
          <p:nvPr/>
        </p:nvSpPr>
        <p:spPr>
          <a:xfrm>
            <a:off x="4609529" y="1981200"/>
            <a:ext cx="2358915" cy="369332"/>
          </a:xfrm>
          <a:prstGeom prst="rect">
            <a:avLst/>
          </a:prstGeom>
          <a:noFill/>
        </p:spPr>
        <p:txBody>
          <a:bodyPr wrap="none" rtlCol="0">
            <a:spAutoFit/>
          </a:bodyPr>
          <a:lstStyle/>
          <a:p>
            <a:r>
              <a:rPr lang="en-GB" dirty="0"/>
              <a:t>What is a palindrome?</a:t>
            </a:r>
          </a:p>
        </p:txBody>
      </p:sp>
      <p:sp>
        <p:nvSpPr>
          <p:cNvPr id="6" name="TextBox 5">
            <a:extLst>
              <a:ext uri="{FF2B5EF4-FFF2-40B4-BE49-F238E27FC236}">
                <a16:creationId xmlns:a16="http://schemas.microsoft.com/office/drawing/2014/main" id="{F70EED35-BC7F-47C5-8274-0A9048DE6E5F}"/>
              </a:ext>
            </a:extLst>
          </p:cNvPr>
          <p:cNvSpPr txBox="1"/>
          <p:nvPr/>
        </p:nvSpPr>
        <p:spPr>
          <a:xfrm>
            <a:off x="3374447" y="2642630"/>
            <a:ext cx="6359498" cy="369332"/>
          </a:xfrm>
          <a:prstGeom prst="rect">
            <a:avLst/>
          </a:prstGeom>
          <a:noFill/>
        </p:spPr>
        <p:txBody>
          <a:bodyPr wrap="none" rtlCol="0">
            <a:spAutoFit/>
          </a:bodyPr>
          <a:lstStyle/>
          <a:p>
            <a:r>
              <a:rPr lang="en-GB" dirty="0"/>
              <a:t>A word, phrase or number that is the same forward as backwards.</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581400"/>
            <a:ext cx="8730732" cy="2585323"/>
          </a:xfrm>
          <a:prstGeom prst="rect">
            <a:avLst/>
          </a:prstGeom>
          <a:noFill/>
        </p:spPr>
        <p:txBody>
          <a:bodyPr wrap="square" rtlCol="0">
            <a:spAutoFit/>
          </a:bodyPr>
          <a:lstStyle/>
          <a:p>
            <a:r>
              <a:rPr lang="en-GB" dirty="0"/>
              <a:t>Three bonus questions on Palindromes:</a:t>
            </a:r>
          </a:p>
          <a:p>
            <a:endParaRPr lang="en-GB" dirty="0"/>
          </a:p>
          <a:p>
            <a:pPr marL="342900" indent="-342900">
              <a:buAutoNum type="arabicPeriod"/>
            </a:pPr>
            <a:r>
              <a:rPr lang="en-GB" dirty="0"/>
              <a:t>What girls Christian name is a palindrome and also the first name of the TV … Something </a:t>
            </a:r>
            <a:r>
              <a:rPr lang="en-GB" dirty="0" err="1"/>
              <a:t>Montanna</a:t>
            </a:r>
            <a:r>
              <a:rPr lang="en-GB" dirty="0"/>
              <a:t> ?</a:t>
            </a:r>
          </a:p>
          <a:p>
            <a:r>
              <a:rPr lang="en-GB" dirty="0">
                <a:solidFill>
                  <a:srgbClr val="FF0000"/>
                </a:solidFill>
              </a:rPr>
              <a:t>				- Hannah</a:t>
            </a:r>
          </a:p>
          <a:p>
            <a:pPr marL="342900" indent="-342900">
              <a:buFont typeface="+mj-lt"/>
              <a:buAutoNum type="arabicPeriod" startAt="2"/>
            </a:pPr>
            <a:r>
              <a:rPr lang="en-GB" dirty="0"/>
              <a:t>Which small river or lake vessel powered by paddles is a palindrome?		</a:t>
            </a:r>
            <a:r>
              <a:rPr lang="en-GB" dirty="0">
                <a:solidFill>
                  <a:srgbClr val="FF0000"/>
                </a:solidFill>
              </a:rPr>
              <a:t>- 				- Kayak</a:t>
            </a:r>
          </a:p>
          <a:p>
            <a:pPr marL="342900" indent="-342900">
              <a:buFont typeface="+mj-lt"/>
              <a:buAutoNum type="arabicPeriod" startAt="2"/>
            </a:pPr>
            <a:r>
              <a:rPr lang="en-GB" dirty="0"/>
              <a:t>Lewis Hamilton is seen in this type of palindrome?</a:t>
            </a:r>
          </a:p>
          <a:p>
            <a:pPr lvl="8"/>
            <a:r>
              <a:rPr lang="en-GB" dirty="0">
                <a:solidFill>
                  <a:srgbClr val="FF0000"/>
                </a:solidFill>
              </a:rPr>
              <a:t>- </a:t>
            </a:r>
            <a:r>
              <a:rPr lang="en-GB" dirty="0" err="1">
                <a:solidFill>
                  <a:srgbClr val="FF0000"/>
                </a:solidFill>
              </a:rPr>
              <a:t>Racecar</a:t>
            </a:r>
            <a:endParaRPr lang="en-GB" dirty="0">
              <a:solidFill>
                <a:srgbClr val="FF0000"/>
              </a:solidFill>
            </a:endParaRP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606798"/>
            <a:ext cx="8820363" cy="3073402"/>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26212115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4644841" y="694035"/>
            <a:ext cx="2902334" cy="923330"/>
          </a:xfrm>
          <a:prstGeom prst="rect">
            <a:avLst/>
          </a:prstGeom>
          <a:noFill/>
        </p:spPr>
        <p:txBody>
          <a:bodyPr wrap="none" lIns="91440" tIns="45720" rIns="91440" bIns="45720" anchor="t">
            <a:spAutoFit/>
          </a:bodyPr>
          <a:lstStyle/>
          <a:p>
            <a:pPr algn="ctr"/>
            <a:r>
              <a:rPr lang="en-US" sz="5400" b="1" dirty="0">
                <a:ln w="22225">
                  <a:solidFill>
                    <a:schemeClr val="accent2"/>
                  </a:solidFill>
                  <a:prstDash val="solid"/>
                </a:ln>
                <a:solidFill>
                  <a:schemeClr val="accent2">
                    <a:lumMod val="40000"/>
                    <a:lumOff val="60000"/>
                  </a:schemeClr>
                </a:solidFill>
              </a:rPr>
              <a:t>Language</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5" name="TextBox 4">
            <a:extLst>
              <a:ext uri="{FF2B5EF4-FFF2-40B4-BE49-F238E27FC236}">
                <a16:creationId xmlns:a16="http://schemas.microsoft.com/office/drawing/2014/main" id="{143F2EB1-B7AD-4B07-A758-B62498548519}"/>
              </a:ext>
            </a:extLst>
          </p:cNvPr>
          <p:cNvSpPr txBox="1"/>
          <p:nvPr/>
        </p:nvSpPr>
        <p:spPr>
          <a:xfrm>
            <a:off x="4708627" y="2097817"/>
            <a:ext cx="2160720" cy="369332"/>
          </a:xfrm>
          <a:prstGeom prst="rect">
            <a:avLst/>
          </a:prstGeom>
          <a:noFill/>
        </p:spPr>
        <p:txBody>
          <a:bodyPr wrap="none" rtlCol="0">
            <a:spAutoFit/>
          </a:bodyPr>
          <a:lstStyle/>
          <a:p>
            <a:r>
              <a:rPr lang="en-GB" dirty="0"/>
              <a:t>What is an anagram?</a:t>
            </a:r>
          </a:p>
        </p:txBody>
      </p:sp>
      <p:sp>
        <p:nvSpPr>
          <p:cNvPr id="6" name="TextBox 5">
            <a:extLst>
              <a:ext uri="{FF2B5EF4-FFF2-40B4-BE49-F238E27FC236}">
                <a16:creationId xmlns:a16="http://schemas.microsoft.com/office/drawing/2014/main" id="{F70EED35-BC7F-47C5-8274-0A9048DE6E5F}"/>
              </a:ext>
            </a:extLst>
          </p:cNvPr>
          <p:cNvSpPr txBox="1"/>
          <p:nvPr/>
        </p:nvSpPr>
        <p:spPr>
          <a:xfrm>
            <a:off x="2828459" y="2733849"/>
            <a:ext cx="6206379" cy="369332"/>
          </a:xfrm>
          <a:prstGeom prst="rect">
            <a:avLst/>
          </a:prstGeom>
          <a:noFill/>
        </p:spPr>
        <p:txBody>
          <a:bodyPr wrap="none" rtlCol="0">
            <a:spAutoFit/>
          </a:bodyPr>
          <a:lstStyle/>
          <a:p>
            <a:r>
              <a:rPr lang="en-GB" dirty="0"/>
              <a:t>A word or phrase scrambled up to make another word or phrase.</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581400"/>
            <a:ext cx="8730732" cy="2862322"/>
          </a:xfrm>
          <a:prstGeom prst="rect">
            <a:avLst/>
          </a:prstGeom>
          <a:noFill/>
        </p:spPr>
        <p:txBody>
          <a:bodyPr wrap="square" rtlCol="0">
            <a:spAutoFit/>
          </a:bodyPr>
          <a:lstStyle/>
          <a:p>
            <a:r>
              <a:rPr lang="en-GB" dirty="0"/>
              <a:t>Three bonus questions on Anagrams. I am going to read out clues to two separate words which are an anagram of each other you have to tell me the two words that I am looking for:</a:t>
            </a:r>
          </a:p>
          <a:p>
            <a:endParaRPr lang="en-GB" dirty="0"/>
          </a:p>
          <a:p>
            <a:pPr marL="342900" indent="-342900">
              <a:buAutoNum type="arabicPeriod"/>
            </a:pPr>
            <a:r>
              <a:rPr lang="en-GB" dirty="0"/>
              <a:t>A mode of public transport and a vessel for going under water”?</a:t>
            </a:r>
          </a:p>
          <a:p>
            <a:r>
              <a:rPr lang="en-GB" dirty="0">
                <a:solidFill>
                  <a:srgbClr val="FF0000"/>
                </a:solidFill>
              </a:rPr>
              <a:t>				- Bus and Sub</a:t>
            </a:r>
          </a:p>
          <a:p>
            <a:pPr marL="342900" indent="-342900">
              <a:buFont typeface="+mj-lt"/>
              <a:buAutoNum type="arabicPeriod" startAt="2"/>
            </a:pPr>
            <a:r>
              <a:rPr lang="en-GB" dirty="0"/>
              <a:t>A compass direction and a sharp point on a roses stem?		</a:t>
            </a:r>
            <a:r>
              <a:rPr lang="en-GB" dirty="0">
                <a:solidFill>
                  <a:srgbClr val="FF0000"/>
                </a:solidFill>
              </a:rPr>
              <a:t>- 					- North and Thorn</a:t>
            </a:r>
          </a:p>
          <a:p>
            <a:pPr marL="342900" indent="-342900">
              <a:buFont typeface="+mj-lt"/>
              <a:buAutoNum type="arabicPeriod" startAt="3"/>
            </a:pPr>
            <a:r>
              <a:rPr lang="en-GB" dirty="0"/>
              <a:t>A type of insect that flies and stings and also a place where the monarch might sit?</a:t>
            </a:r>
          </a:p>
          <a:p>
            <a:pPr lvl="8"/>
            <a:r>
              <a:rPr lang="en-GB" dirty="0">
                <a:solidFill>
                  <a:srgbClr val="FF0000"/>
                </a:solidFill>
              </a:rPr>
              <a:t>- Hornet and Throne</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606798"/>
            <a:ext cx="8820363" cy="3073402"/>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42261656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4644841" y="694035"/>
            <a:ext cx="2902334" cy="923330"/>
          </a:xfrm>
          <a:prstGeom prst="rect">
            <a:avLst/>
          </a:prstGeom>
          <a:noFill/>
        </p:spPr>
        <p:txBody>
          <a:bodyPr wrap="none" lIns="91440" tIns="45720" rIns="91440" bIns="45720" anchor="t">
            <a:spAutoFit/>
          </a:bodyPr>
          <a:lstStyle/>
          <a:p>
            <a:pPr algn="ctr"/>
            <a:r>
              <a:rPr lang="en-US" sz="5400" b="1" dirty="0">
                <a:ln w="22225">
                  <a:solidFill>
                    <a:schemeClr val="accent2"/>
                  </a:solidFill>
                  <a:prstDash val="solid"/>
                </a:ln>
                <a:solidFill>
                  <a:schemeClr val="accent2">
                    <a:lumMod val="40000"/>
                    <a:lumOff val="60000"/>
                  </a:schemeClr>
                </a:solidFill>
              </a:rPr>
              <a:t>Language</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5" name="TextBox 4">
            <a:extLst>
              <a:ext uri="{FF2B5EF4-FFF2-40B4-BE49-F238E27FC236}">
                <a16:creationId xmlns:a16="http://schemas.microsoft.com/office/drawing/2014/main" id="{143F2EB1-B7AD-4B07-A758-B62498548519}"/>
              </a:ext>
            </a:extLst>
          </p:cNvPr>
          <p:cNvSpPr txBox="1"/>
          <p:nvPr/>
        </p:nvSpPr>
        <p:spPr>
          <a:xfrm>
            <a:off x="4076470" y="1892300"/>
            <a:ext cx="4039054" cy="923330"/>
          </a:xfrm>
          <a:prstGeom prst="rect">
            <a:avLst/>
          </a:prstGeom>
          <a:noFill/>
        </p:spPr>
        <p:txBody>
          <a:bodyPr wrap="none" rtlCol="0">
            <a:spAutoFit/>
          </a:bodyPr>
          <a:lstStyle/>
          <a:p>
            <a:r>
              <a:rPr lang="en-GB" dirty="0"/>
              <a:t>What word comes next in this sequence?</a:t>
            </a:r>
          </a:p>
          <a:p>
            <a:endParaRPr lang="en-GB" dirty="0"/>
          </a:p>
          <a:p>
            <a:r>
              <a:rPr lang="en-GB" i="1" dirty="0"/>
              <a:t>The quick brown fox…</a:t>
            </a:r>
          </a:p>
        </p:txBody>
      </p:sp>
      <p:sp>
        <p:nvSpPr>
          <p:cNvPr id="6" name="TextBox 5">
            <a:extLst>
              <a:ext uri="{FF2B5EF4-FFF2-40B4-BE49-F238E27FC236}">
                <a16:creationId xmlns:a16="http://schemas.microsoft.com/office/drawing/2014/main" id="{F70EED35-BC7F-47C5-8274-0A9048DE6E5F}"/>
              </a:ext>
            </a:extLst>
          </p:cNvPr>
          <p:cNvSpPr txBox="1"/>
          <p:nvPr/>
        </p:nvSpPr>
        <p:spPr>
          <a:xfrm>
            <a:off x="5643790" y="2865913"/>
            <a:ext cx="904415" cy="369332"/>
          </a:xfrm>
          <a:prstGeom prst="rect">
            <a:avLst/>
          </a:prstGeom>
          <a:noFill/>
        </p:spPr>
        <p:txBody>
          <a:bodyPr wrap="none" rtlCol="0">
            <a:spAutoFit/>
          </a:bodyPr>
          <a:lstStyle/>
          <a:p>
            <a:r>
              <a:rPr lang="en-GB" dirty="0"/>
              <a:t>jumped</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581400"/>
            <a:ext cx="8730732" cy="2308324"/>
          </a:xfrm>
          <a:prstGeom prst="rect">
            <a:avLst/>
          </a:prstGeom>
          <a:noFill/>
        </p:spPr>
        <p:txBody>
          <a:bodyPr wrap="square" rtlCol="0">
            <a:spAutoFit/>
          </a:bodyPr>
          <a:lstStyle/>
          <a:p>
            <a:r>
              <a:rPr lang="en-GB" dirty="0"/>
              <a:t>Three bonus questions on Linking words:</a:t>
            </a:r>
          </a:p>
          <a:p>
            <a:endParaRPr lang="en-GB" dirty="0"/>
          </a:p>
          <a:p>
            <a:pPr marL="342900" indent="-342900">
              <a:buAutoNum type="arabicPeriod"/>
            </a:pPr>
            <a:r>
              <a:rPr lang="en-GB" dirty="0"/>
              <a:t>What word can go before </a:t>
            </a:r>
            <a:r>
              <a:rPr lang="en-GB" i="1" dirty="0"/>
              <a:t>Station</a:t>
            </a:r>
            <a:r>
              <a:rPr lang="en-GB" dirty="0"/>
              <a:t>, before </a:t>
            </a:r>
            <a:r>
              <a:rPr lang="en-GB" i="1" dirty="0"/>
              <a:t>Steering</a:t>
            </a:r>
            <a:r>
              <a:rPr lang="en-GB" dirty="0"/>
              <a:t> and before </a:t>
            </a:r>
            <a:r>
              <a:rPr lang="en-GB" i="1" dirty="0"/>
              <a:t>Full</a:t>
            </a:r>
            <a:r>
              <a:rPr lang="en-GB" dirty="0"/>
              <a:t>?</a:t>
            </a:r>
          </a:p>
          <a:p>
            <a:r>
              <a:rPr lang="en-GB" dirty="0">
                <a:solidFill>
                  <a:srgbClr val="FF0000"/>
                </a:solidFill>
              </a:rPr>
              <a:t>				- Power</a:t>
            </a:r>
          </a:p>
          <a:p>
            <a:pPr marL="342900" indent="-342900">
              <a:buFont typeface="+mj-lt"/>
              <a:buAutoNum type="arabicPeriod" startAt="2"/>
            </a:pPr>
            <a:r>
              <a:rPr lang="en-GB" dirty="0"/>
              <a:t>What word can go before </a:t>
            </a:r>
            <a:r>
              <a:rPr lang="en-GB" i="1" dirty="0"/>
              <a:t>down</a:t>
            </a:r>
            <a:r>
              <a:rPr lang="en-GB" dirty="0"/>
              <a:t>, </a:t>
            </a:r>
            <a:r>
              <a:rPr lang="en-GB" i="1" dirty="0"/>
              <a:t>jumping</a:t>
            </a:r>
            <a:r>
              <a:rPr lang="en-GB" dirty="0"/>
              <a:t> and </a:t>
            </a:r>
            <a:r>
              <a:rPr lang="en-GB" i="1" dirty="0"/>
              <a:t>off</a:t>
            </a:r>
            <a:r>
              <a:rPr lang="en-GB" dirty="0"/>
              <a:t>?		</a:t>
            </a:r>
            <a:r>
              <a:rPr lang="en-GB" dirty="0">
                <a:solidFill>
                  <a:srgbClr val="FF0000"/>
                </a:solidFill>
              </a:rPr>
              <a:t>- 						- show</a:t>
            </a:r>
          </a:p>
          <a:p>
            <a:pPr marL="342900" indent="-342900">
              <a:buFont typeface="+mj-lt"/>
              <a:buAutoNum type="arabicPeriod" startAt="3"/>
            </a:pPr>
            <a:r>
              <a:rPr lang="en-GB" dirty="0"/>
              <a:t>What word can describe a multi-party government or a group of cheetahs?</a:t>
            </a:r>
          </a:p>
          <a:p>
            <a:r>
              <a:rPr lang="en-GB" dirty="0">
                <a:solidFill>
                  <a:srgbClr val="FF0000"/>
                </a:solidFill>
              </a:rPr>
              <a:t>				- Coalition</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606798"/>
            <a:ext cx="8820363" cy="3073402"/>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364520335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4644841" y="694035"/>
            <a:ext cx="2902334" cy="923330"/>
          </a:xfrm>
          <a:prstGeom prst="rect">
            <a:avLst/>
          </a:prstGeom>
          <a:noFill/>
        </p:spPr>
        <p:txBody>
          <a:bodyPr wrap="none" lIns="91440" tIns="45720" rIns="91440" bIns="45720" anchor="t">
            <a:spAutoFit/>
          </a:bodyPr>
          <a:lstStyle/>
          <a:p>
            <a:pPr algn="ctr"/>
            <a:r>
              <a:rPr lang="en-US" sz="5400" b="1" dirty="0">
                <a:ln w="22225">
                  <a:solidFill>
                    <a:schemeClr val="accent2"/>
                  </a:solidFill>
                  <a:prstDash val="solid"/>
                </a:ln>
                <a:solidFill>
                  <a:schemeClr val="accent2">
                    <a:lumMod val="40000"/>
                    <a:lumOff val="60000"/>
                  </a:schemeClr>
                </a:solidFill>
              </a:rPr>
              <a:t>Language</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5" name="TextBox 4">
            <a:extLst>
              <a:ext uri="{FF2B5EF4-FFF2-40B4-BE49-F238E27FC236}">
                <a16:creationId xmlns:a16="http://schemas.microsoft.com/office/drawing/2014/main" id="{143F2EB1-B7AD-4B07-A758-B62498548519}"/>
              </a:ext>
            </a:extLst>
          </p:cNvPr>
          <p:cNvSpPr txBox="1"/>
          <p:nvPr/>
        </p:nvSpPr>
        <p:spPr>
          <a:xfrm>
            <a:off x="2738124" y="1964982"/>
            <a:ext cx="6886683" cy="646331"/>
          </a:xfrm>
          <a:prstGeom prst="rect">
            <a:avLst/>
          </a:prstGeom>
          <a:noFill/>
        </p:spPr>
        <p:txBody>
          <a:bodyPr wrap="square" rtlCol="0">
            <a:spAutoFit/>
          </a:bodyPr>
          <a:lstStyle/>
          <a:p>
            <a:pPr algn="ctr"/>
            <a:r>
              <a:rPr lang="en-GB" dirty="0"/>
              <a:t>Which female character in Shakespeare's plays also appears in the NATO Phonetic Alphabet?</a:t>
            </a:r>
          </a:p>
        </p:txBody>
      </p:sp>
      <p:sp>
        <p:nvSpPr>
          <p:cNvPr id="6" name="TextBox 5">
            <a:extLst>
              <a:ext uri="{FF2B5EF4-FFF2-40B4-BE49-F238E27FC236}">
                <a16:creationId xmlns:a16="http://schemas.microsoft.com/office/drawing/2014/main" id="{F70EED35-BC7F-47C5-8274-0A9048DE6E5F}"/>
              </a:ext>
            </a:extLst>
          </p:cNvPr>
          <p:cNvSpPr txBox="1"/>
          <p:nvPr/>
        </p:nvSpPr>
        <p:spPr>
          <a:xfrm>
            <a:off x="5757411" y="2718745"/>
            <a:ext cx="677173" cy="369332"/>
          </a:xfrm>
          <a:prstGeom prst="rect">
            <a:avLst/>
          </a:prstGeom>
          <a:noFill/>
        </p:spPr>
        <p:txBody>
          <a:bodyPr wrap="none" rtlCol="0">
            <a:spAutoFit/>
          </a:bodyPr>
          <a:lstStyle/>
          <a:p>
            <a:r>
              <a:rPr lang="en-GB" dirty="0"/>
              <a:t>Juliet</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581400"/>
            <a:ext cx="8730732" cy="2308324"/>
          </a:xfrm>
          <a:prstGeom prst="rect">
            <a:avLst/>
          </a:prstGeom>
          <a:noFill/>
        </p:spPr>
        <p:txBody>
          <a:bodyPr wrap="square" rtlCol="0">
            <a:spAutoFit/>
          </a:bodyPr>
          <a:lstStyle/>
          <a:p>
            <a:r>
              <a:rPr lang="en-GB" dirty="0"/>
              <a:t>Three bonus questions on the NATO Phonetic Alphabet:</a:t>
            </a:r>
          </a:p>
          <a:p>
            <a:endParaRPr lang="en-GB" dirty="0"/>
          </a:p>
          <a:p>
            <a:pPr marL="342900" indent="-342900">
              <a:buAutoNum type="arabicPeriod"/>
            </a:pPr>
            <a:r>
              <a:rPr lang="en-GB" dirty="0"/>
              <a:t>What is the 5</a:t>
            </a:r>
            <a:r>
              <a:rPr lang="en-GB" baseline="30000" dirty="0"/>
              <a:t>th</a:t>
            </a:r>
            <a:r>
              <a:rPr lang="en-GB" dirty="0"/>
              <a:t> word in the NATO Phonetic Alphabet?</a:t>
            </a:r>
          </a:p>
          <a:p>
            <a:r>
              <a:rPr lang="en-GB" dirty="0">
                <a:solidFill>
                  <a:srgbClr val="FF0000"/>
                </a:solidFill>
              </a:rPr>
              <a:t>				- Echo</a:t>
            </a:r>
          </a:p>
          <a:p>
            <a:pPr marL="342900" indent="-342900">
              <a:buFont typeface="+mj-lt"/>
              <a:buAutoNum type="arabicPeriod" startAt="2"/>
            </a:pPr>
            <a:r>
              <a:rPr lang="en-GB" dirty="0"/>
              <a:t>There are two types of dance in the phonetic alphabet can you name them?		</a:t>
            </a:r>
            <a:r>
              <a:rPr lang="en-GB" dirty="0">
                <a:solidFill>
                  <a:srgbClr val="FF0000"/>
                </a:solidFill>
              </a:rPr>
              <a:t>- 			- Foxtrot and Tango</a:t>
            </a:r>
          </a:p>
          <a:p>
            <a:pPr marL="342900" indent="-342900">
              <a:buFont typeface="+mj-lt"/>
              <a:buAutoNum type="arabicPeriod" startAt="3"/>
            </a:pPr>
            <a:r>
              <a:rPr lang="en-GB" dirty="0"/>
              <a:t>What is the last letter of the phonetic alphabet?</a:t>
            </a:r>
          </a:p>
          <a:p>
            <a:pPr lvl="8"/>
            <a:r>
              <a:rPr lang="en-GB" dirty="0">
                <a:solidFill>
                  <a:srgbClr val="FF0000"/>
                </a:solidFill>
              </a:rPr>
              <a:t>- Zulu</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606798"/>
            <a:ext cx="8820363" cy="3073402"/>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99680209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4644841" y="694035"/>
            <a:ext cx="2902334" cy="923330"/>
          </a:xfrm>
          <a:prstGeom prst="rect">
            <a:avLst/>
          </a:prstGeom>
          <a:noFill/>
        </p:spPr>
        <p:txBody>
          <a:bodyPr wrap="none" lIns="91440" tIns="45720" rIns="91440" bIns="45720" anchor="t">
            <a:spAutoFit/>
          </a:bodyPr>
          <a:lstStyle/>
          <a:p>
            <a:pPr algn="ctr"/>
            <a:r>
              <a:rPr lang="en-US" sz="5400" b="1" dirty="0">
                <a:ln w="22225">
                  <a:solidFill>
                    <a:schemeClr val="accent2"/>
                  </a:solidFill>
                  <a:prstDash val="solid"/>
                </a:ln>
                <a:solidFill>
                  <a:schemeClr val="accent2">
                    <a:lumMod val="40000"/>
                    <a:lumOff val="60000"/>
                  </a:schemeClr>
                </a:solidFill>
              </a:rPr>
              <a:t>Language</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5" name="TextBox 4">
            <a:extLst>
              <a:ext uri="{FF2B5EF4-FFF2-40B4-BE49-F238E27FC236}">
                <a16:creationId xmlns:a16="http://schemas.microsoft.com/office/drawing/2014/main" id="{143F2EB1-B7AD-4B07-A758-B62498548519}"/>
              </a:ext>
            </a:extLst>
          </p:cNvPr>
          <p:cNvSpPr txBox="1"/>
          <p:nvPr/>
        </p:nvSpPr>
        <p:spPr>
          <a:xfrm>
            <a:off x="3584926" y="2097817"/>
            <a:ext cx="5022144" cy="369332"/>
          </a:xfrm>
          <a:prstGeom prst="rect">
            <a:avLst/>
          </a:prstGeom>
          <a:noFill/>
        </p:spPr>
        <p:txBody>
          <a:bodyPr wrap="none" rtlCol="0">
            <a:spAutoFit/>
          </a:bodyPr>
          <a:lstStyle/>
          <a:p>
            <a:r>
              <a:rPr lang="en-GB" dirty="0"/>
              <a:t>Which car's name translates as "the people's car?"</a:t>
            </a:r>
          </a:p>
        </p:txBody>
      </p:sp>
      <p:sp>
        <p:nvSpPr>
          <p:cNvPr id="6" name="TextBox 5">
            <a:extLst>
              <a:ext uri="{FF2B5EF4-FFF2-40B4-BE49-F238E27FC236}">
                <a16:creationId xmlns:a16="http://schemas.microsoft.com/office/drawing/2014/main" id="{F70EED35-BC7F-47C5-8274-0A9048DE6E5F}"/>
              </a:ext>
            </a:extLst>
          </p:cNvPr>
          <p:cNvSpPr txBox="1"/>
          <p:nvPr/>
        </p:nvSpPr>
        <p:spPr>
          <a:xfrm>
            <a:off x="5451334" y="2672666"/>
            <a:ext cx="1289327" cy="369332"/>
          </a:xfrm>
          <a:prstGeom prst="rect">
            <a:avLst/>
          </a:prstGeom>
          <a:noFill/>
        </p:spPr>
        <p:txBody>
          <a:bodyPr wrap="none" rtlCol="0">
            <a:spAutoFit/>
          </a:bodyPr>
          <a:lstStyle/>
          <a:p>
            <a:r>
              <a:rPr lang="en-GB" dirty="0"/>
              <a:t>Volkswagen</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581400"/>
            <a:ext cx="8730732" cy="2308324"/>
          </a:xfrm>
          <a:prstGeom prst="rect">
            <a:avLst/>
          </a:prstGeom>
          <a:noFill/>
        </p:spPr>
        <p:txBody>
          <a:bodyPr wrap="square" rtlCol="0">
            <a:spAutoFit/>
          </a:bodyPr>
          <a:lstStyle/>
          <a:p>
            <a:r>
              <a:rPr lang="en-GB" dirty="0"/>
              <a:t>Three bonus questions on German:</a:t>
            </a:r>
          </a:p>
          <a:p>
            <a:endParaRPr lang="en-GB" dirty="0"/>
          </a:p>
          <a:p>
            <a:pPr marL="342900" indent="-342900">
              <a:buAutoNum type="arabicPeriod"/>
            </a:pPr>
            <a:r>
              <a:rPr lang="en-GB" dirty="0"/>
              <a:t>What would you be eating if you where chewing on “</a:t>
            </a:r>
            <a:r>
              <a:rPr lang="en-GB" dirty="0" err="1"/>
              <a:t>Kartoffel</a:t>
            </a:r>
            <a:r>
              <a:rPr lang="en-GB" dirty="0"/>
              <a:t>”?</a:t>
            </a:r>
            <a:r>
              <a:rPr lang="en-GB" dirty="0">
                <a:solidFill>
                  <a:srgbClr val="FF0000"/>
                </a:solidFill>
              </a:rPr>
              <a:t>							- Potato</a:t>
            </a:r>
          </a:p>
          <a:p>
            <a:pPr marL="342900" indent="-342900">
              <a:buFont typeface="+mj-lt"/>
              <a:buAutoNum type="arabicPeriod" startAt="2"/>
            </a:pPr>
            <a:r>
              <a:rPr lang="en-GB" dirty="0"/>
              <a:t>“</a:t>
            </a:r>
            <a:r>
              <a:rPr lang="en-GB" dirty="0" err="1"/>
              <a:t>Arbitet</a:t>
            </a:r>
            <a:r>
              <a:rPr lang="en-GB" dirty="0"/>
              <a:t> </a:t>
            </a:r>
            <a:r>
              <a:rPr lang="en-GB" dirty="0" err="1"/>
              <a:t>Macht</a:t>
            </a:r>
            <a:r>
              <a:rPr lang="en-GB" dirty="0"/>
              <a:t> Frei” Where famous German words written above a gate where?		</a:t>
            </a:r>
            <a:r>
              <a:rPr lang="en-GB" dirty="0">
                <a:solidFill>
                  <a:srgbClr val="FF0000"/>
                </a:solidFill>
              </a:rPr>
              <a:t>- 			- Auschwitz – Concentration camps</a:t>
            </a:r>
          </a:p>
          <a:p>
            <a:pPr marL="342900" indent="-342900">
              <a:buFont typeface="+mj-lt"/>
              <a:buAutoNum type="arabicPeriod" startAt="3"/>
            </a:pPr>
            <a:r>
              <a:rPr lang="en-GB" dirty="0"/>
              <a:t>What number says no in German?</a:t>
            </a:r>
          </a:p>
          <a:p>
            <a:pPr lvl="8"/>
            <a:r>
              <a:rPr lang="en-GB" dirty="0">
                <a:solidFill>
                  <a:srgbClr val="FF0000"/>
                </a:solidFill>
              </a:rPr>
              <a:t>- </a:t>
            </a:r>
            <a:r>
              <a:rPr lang="en-GB" dirty="0" err="1">
                <a:solidFill>
                  <a:srgbClr val="FF0000"/>
                </a:solidFill>
              </a:rPr>
              <a:t>Nein</a:t>
            </a:r>
            <a:endParaRPr lang="en-GB" dirty="0">
              <a:solidFill>
                <a:srgbClr val="FF0000"/>
              </a:solidFill>
            </a:endParaRP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606798"/>
            <a:ext cx="8820363" cy="3073402"/>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336297938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4116140" y="694035"/>
            <a:ext cx="3959738" cy="923330"/>
          </a:xfrm>
          <a:prstGeom prst="rect">
            <a:avLst/>
          </a:prstGeom>
          <a:noFill/>
        </p:spPr>
        <p:txBody>
          <a:bodyPr wrap="none" lIns="91440" tIns="45720" rIns="91440" bIns="45720" anchor="t">
            <a:spAutoFit/>
          </a:bodyPr>
          <a:lstStyle/>
          <a:p>
            <a:pPr algn="ctr"/>
            <a:r>
              <a:rPr lang="en-US" sz="5400" b="1" dirty="0">
                <a:ln w="22225">
                  <a:solidFill>
                    <a:schemeClr val="accent2"/>
                  </a:solidFill>
                  <a:prstDash val="solid"/>
                </a:ln>
                <a:solidFill>
                  <a:schemeClr val="accent2">
                    <a:lumMod val="40000"/>
                    <a:lumOff val="60000"/>
                  </a:schemeClr>
                </a:solidFill>
              </a:rPr>
              <a:t>Mathematics</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5" name="TextBox 4">
            <a:extLst>
              <a:ext uri="{FF2B5EF4-FFF2-40B4-BE49-F238E27FC236}">
                <a16:creationId xmlns:a16="http://schemas.microsoft.com/office/drawing/2014/main" id="{143F2EB1-B7AD-4B07-A758-B62498548519}"/>
              </a:ext>
            </a:extLst>
          </p:cNvPr>
          <p:cNvSpPr txBox="1"/>
          <p:nvPr/>
        </p:nvSpPr>
        <p:spPr>
          <a:xfrm>
            <a:off x="4116140" y="2028399"/>
            <a:ext cx="4203330" cy="923330"/>
          </a:xfrm>
          <a:prstGeom prst="rect">
            <a:avLst/>
          </a:prstGeom>
          <a:noFill/>
        </p:spPr>
        <p:txBody>
          <a:bodyPr wrap="none" rtlCol="0">
            <a:spAutoFit/>
          </a:bodyPr>
          <a:lstStyle/>
          <a:p>
            <a:r>
              <a:rPr lang="en-GB" dirty="0"/>
              <a:t>What is the next number in this sequence?</a:t>
            </a:r>
          </a:p>
          <a:p>
            <a:pPr algn="ctr"/>
            <a:r>
              <a:rPr lang="en-GB" dirty="0"/>
              <a:t>1, 1, 2, 3, 5,…</a:t>
            </a:r>
          </a:p>
          <a:p>
            <a:endParaRPr lang="en-GB" dirty="0"/>
          </a:p>
        </p:txBody>
      </p:sp>
      <p:sp>
        <p:nvSpPr>
          <p:cNvPr id="6" name="TextBox 5">
            <a:extLst>
              <a:ext uri="{FF2B5EF4-FFF2-40B4-BE49-F238E27FC236}">
                <a16:creationId xmlns:a16="http://schemas.microsoft.com/office/drawing/2014/main" id="{F70EED35-BC7F-47C5-8274-0A9048DE6E5F}"/>
              </a:ext>
            </a:extLst>
          </p:cNvPr>
          <p:cNvSpPr txBox="1"/>
          <p:nvPr/>
        </p:nvSpPr>
        <p:spPr>
          <a:xfrm>
            <a:off x="6095998" y="2874495"/>
            <a:ext cx="301686" cy="369332"/>
          </a:xfrm>
          <a:prstGeom prst="rect">
            <a:avLst/>
          </a:prstGeom>
          <a:noFill/>
        </p:spPr>
        <p:txBody>
          <a:bodyPr wrap="none" rtlCol="0">
            <a:spAutoFit/>
          </a:bodyPr>
          <a:lstStyle/>
          <a:p>
            <a:r>
              <a:rPr lang="en-GB" dirty="0"/>
              <a:t>8</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581400"/>
            <a:ext cx="8730732" cy="2308324"/>
          </a:xfrm>
          <a:prstGeom prst="rect">
            <a:avLst/>
          </a:prstGeom>
          <a:noFill/>
        </p:spPr>
        <p:txBody>
          <a:bodyPr wrap="square" rtlCol="0">
            <a:spAutoFit/>
          </a:bodyPr>
          <a:lstStyle/>
          <a:p>
            <a:r>
              <a:rPr lang="en-GB" dirty="0"/>
              <a:t>Three bonus questions on Sequences:</a:t>
            </a:r>
          </a:p>
          <a:p>
            <a:endParaRPr lang="en-GB" dirty="0"/>
          </a:p>
          <a:p>
            <a:pPr marL="342900" indent="-342900">
              <a:buAutoNum type="arabicPeriod"/>
            </a:pPr>
            <a:r>
              <a:rPr lang="en-GB" dirty="0"/>
              <a:t>What is the next number in the following sequence: 	1, 4, 9, 16, 25</a:t>
            </a:r>
            <a:r>
              <a:rPr lang="en-GB" dirty="0">
                <a:solidFill>
                  <a:srgbClr val="FF0000"/>
                </a:solidFill>
              </a:rPr>
              <a:t>						- 36</a:t>
            </a:r>
          </a:p>
          <a:p>
            <a:pPr marL="342900" indent="-342900">
              <a:buFont typeface="+mj-lt"/>
              <a:buAutoNum type="arabicPeriod" startAt="2"/>
            </a:pPr>
            <a:r>
              <a:rPr lang="en-GB" dirty="0"/>
              <a:t>And the next number in this sequence:		1, 2, 6, 24, 		</a:t>
            </a:r>
            <a:r>
              <a:rPr lang="en-GB" dirty="0">
                <a:solidFill>
                  <a:srgbClr val="FF0000"/>
                </a:solidFill>
              </a:rPr>
              <a:t>- 				- 24 x 5 = 120</a:t>
            </a:r>
          </a:p>
          <a:p>
            <a:pPr marL="342900" indent="-342900">
              <a:buFont typeface="+mj-lt"/>
              <a:buAutoNum type="arabicPeriod" startAt="3"/>
            </a:pPr>
            <a:r>
              <a:rPr lang="en-GB" dirty="0"/>
              <a:t>What is the next number in this sequence:		20, 1, 18, 4, 13</a:t>
            </a:r>
          </a:p>
          <a:p>
            <a:pPr lvl="3"/>
            <a:r>
              <a:rPr lang="en-GB" dirty="0">
                <a:solidFill>
                  <a:srgbClr val="FF0000"/>
                </a:solidFill>
              </a:rPr>
              <a:t>			- 6 it is the next number clockwise on a dart board</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606798"/>
            <a:ext cx="8820363" cy="3073402"/>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38433736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4116140" y="694035"/>
            <a:ext cx="3959738" cy="923330"/>
          </a:xfrm>
          <a:prstGeom prst="rect">
            <a:avLst/>
          </a:prstGeom>
          <a:noFill/>
        </p:spPr>
        <p:txBody>
          <a:bodyPr wrap="none" lIns="91440" tIns="45720" rIns="91440" bIns="45720" anchor="t">
            <a:spAutoFit/>
          </a:bodyPr>
          <a:lstStyle/>
          <a:p>
            <a:pPr algn="ctr"/>
            <a:r>
              <a:rPr lang="en-US" sz="5400" b="1" dirty="0">
                <a:ln w="22225">
                  <a:solidFill>
                    <a:schemeClr val="accent2"/>
                  </a:solidFill>
                  <a:prstDash val="solid"/>
                </a:ln>
                <a:solidFill>
                  <a:schemeClr val="accent2">
                    <a:lumMod val="40000"/>
                    <a:lumOff val="60000"/>
                  </a:schemeClr>
                </a:solidFill>
              </a:rPr>
              <a:t>Mathematics</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5" name="TextBox 4">
            <a:extLst>
              <a:ext uri="{FF2B5EF4-FFF2-40B4-BE49-F238E27FC236}">
                <a16:creationId xmlns:a16="http://schemas.microsoft.com/office/drawing/2014/main" id="{143F2EB1-B7AD-4B07-A758-B62498548519}"/>
              </a:ext>
            </a:extLst>
          </p:cNvPr>
          <p:cNvSpPr txBox="1"/>
          <p:nvPr/>
        </p:nvSpPr>
        <p:spPr>
          <a:xfrm>
            <a:off x="1816100" y="1909463"/>
            <a:ext cx="8569975" cy="646331"/>
          </a:xfrm>
          <a:prstGeom prst="rect">
            <a:avLst/>
          </a:prstGeom>
          <a:noFill/>
        </p:spPr>
        <p:txBody>
          <a:bodyPr wrap="none" rtlCol="0">
            <a:spAutoFit/>
          </a:bodyPr>
          <a:lstStyle/>
          <a:p>
            <a:r>
              <a:rPr lang="en-GB" dirty="0"/>
              <a:t>By definition there are only three types of triangles on a 2-D surface can you name them?</a:t>
            </a:r>
          </a:p>
          <a:p>
            <a:endParaRPr lang="en-GB" dirty="0"/>
          </a:p>
        </p:txBody>
      </p:sp>
      <p:sp>
        <p:nvSpPr>
          <p:cNvPr id="6" name="TextBox 5">
            <a:extLst>
              <a:ext uri="{FF2B5EF4-FFF2-40B4-BE49-F238E27FC236}">
                <a16:creationId xmlns:a16="http://schemas.microsoft.com/office/drawing/2014/main" id="{F70EED35-BC7F-47C5-8274-0A9048DE6E5F}"/>
              </a:ext>
            </a:extLst>
          </p:cNvPr>
          <p:cNvSpPr txBox="1"/>
          <p:nvPr/>
        </p:nvSpPr>
        <p:spPr>
          <a:xfrm>
            <a:off x="4531943" y="2750581"/>
            <a:ext cx="3299045" cy="369332"/>
          </a:xfrm>
          <a:prstGeom prst="rect">
            <a:avLst/>
          </a:prstGeom>
          <a:noFill/>
        </p:spPr>
        <p:txBody>
          <a:bodyPr wrap="none" rtlCol="0">
            <a:spAutoFit/>
          </a:bodyPr>
          <a:lstStyle/>
          <a:p>
            <a:r>
              <a:rPr lang="en-GB" dirty="0"/>
              <a:t>Isosceles, Equilateral and Scalene</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581400"/>
            <a:ext cx="8730732" cy="2585323"/>
          </a:xfrm>
          <a:prstGeom prst="rect">
            <a:avLst/>
          </a:prstGeom>
          <a:noFill/>
        </p:spPr>
        <p:txBody>
          <a:bodyPr wrap="square" rtlCol="0">
            <a:spAutoFit/>
          </a:bodyPr>
          <a:lstStyle/>
          <a:p>
            <a:r>
              <a:rPr lang="en-GB" dirty="0"/>
              <a:t>Three bonus questions on Triangles:</a:t>
            </a:r>
          </a:p>
          <a:p>
            <a:endParaRPr lang="en-GB" dirty="0"/>
          </a:p>
          <a:p>
            <a:pPr marL="342900" indent="-342900">
              <a:buAutoNum type="arabicPeriod"/>
            </a:pPr>
            <a:r>
              <a:rPr lang="en-GB" dirty="0"/>
              <a:t>A triangle of reds on a professional snooker game consists of how many red balls?</a:t>
            </a:r>
            <a:r>
              <a:rPr lang="en-GB" dirty="0">
                <a:solidFill>
                  <a:srgbClr val="FF0000"/>
                </a:solidFill>
              </a:rPr>
              <a:t>					- 15</a:t>
            </a:r>
          </a:p>
          <a:p>
            <a:pPr marL="342900" indent="-342900">
              <a:buFont typeface="+mj-lt"/>
              <a:buAutoNum type="arabicPeriod" startAt="2"/>
            </a:pPr>
            <a:r>
              <a:rPr lang="en-GB" dirty="0"/>
              <a:t>The angles if two angle in a triangle added up to 113 degrees what would the third angle have to be?</a:t>
            </a:r>
            <a:r>
              <a:rPr lang="en-GB" dirty="0">
                <a:solidFill>
                  <a:srgbClr val="FF0000"/>
                </a:solidFill>
              </a:rPr>
              <a:t>		- 67 degrees</a:t>
            </a:r>
          </a:p>
          <a:p>
            <a:pPr marL="342900" indent="-342900">
              <a:buFont typeface="+mj-lt"/>
              <a:buAutoNum type="arabicPeriod" startAt="3"/>
            </a:pPr>
            <a:r>
              <a:rPr lang="en-GB" dirty="0"/>
              <a:t>A famous thinker gave his name to a theorem concerning only the sides of right angled triangles. Can you name him?</a:t>
            </a:r>
          </a:p>
          <a:p>
            <a:pPr lvl="3"/>
            <a:r>
              <a:rPr lang="en-GB" dirty="0">
                <a:solidFill>
                  <a:srgbClr val="FF0000"/>
                </a:solidFill>
              </a:rPr>
              <a:t>			- Pythagoras</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606798"/>
            <a:ext cx="8820363" cy="3073402"/>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264984336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4116140" y="694035"/>
            <a:ext cx="3959738" cy="923330"/>
          </a:xfrm>
          <a:prstGeom prst="rect">
            <a:avLst/>
          </a:prstGeom>
          <a:noFill/>
        </p:spPr>
        <p:txBody>
          <a:bodyPr wrap="none" lIns="91440" tIns="45720" rIns="91440" bIns="45720" anchor="t">
            <a:spAutoFit/>
          </a:bodyPr>
          <a:lstStyle/>
          <a:p>
            <a:pPr algn="ctr"/>
            <a:r>
              <a:rPr lang="en-US" sz="5400" b="1" dirty="0">
                <a:ln w="22225">
                  <a:solidFill>
                    <a:schemeClr val="accent2"/>
                  </a:solidFill>
                  <a:prstDash val="solid"/>
                </a:ln>
                <a:solidFill>
                  <a:schemeClr val="accent2">
                    <a:lumMod val="40000"/>
                    <a:lumOff val="60000"/>
                  </a:schemeClr>
                </a:solidFill>
              </a:rPr>
              <a:t>Mathematics</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5" name="TextBox 4">
            <a:extLst>
              <a:ext uri="{FF2B5EF4-FFF2-40B4-BE49-F238E27FC236}">
                <a16:creationId xmlns:a16="http://schemas.microsoft.com/office/drawing/2014/main" id="{143F2EB1-B7AD-4B07-A758-B62498548519}"/>
              </a:ext>
            </a:extLst>
          </p:cNvPr>
          <p:cNvSpPr txBox="1"/>
          <p:nvPr/>
        </p:nvSpPr>
        <p:spPr>
          <a:xfrm>
            <a:off x="3350465" y="1952109"/>
            <a:ext cx="5661999" cy="369332"/>
          </a:xfrm>
          <a:prstGeom prst="rect">
            <a:avLst/>
          </a:prstGeom>
          <a:noFill/>
        </p:spPr>
        <p:txBody>
          <a:bodyPr wrap="none" rtlCol="0">
            <a:spAutoFit/>
          </a:bodyPr>
          <a:lstStyle/>
          <a:p>
            <a:r>
              <a:rPr lang="en-GB" dirty="0"/>
              <a:t>What regular 3-D shape contains 8 vertices and 12 edges?</a:t>
            </a:r>
          </a:p>
        </p:txBody>
      </p:sp>
      <p:sp>
        <p:nvSpPr>
          <p:cNvPr id="6" name="TextBox 5">
            <a:extLst>
              <a:ext uri="{FF2B5EF4-FFF2-40B4-BE49-F238E27FC236}">
                <a16:creationId xmlns:a16="http://schemas.microsoft.com/office/drawing/2014/main" id="{F70EED35-BC7F-47C5-8274-0A9048DE6E5F}"/>
              </a:ext>
            </a:extLst>
          </p:cNvPr>
          <p:cNvSpPr txBox="1"/>
          <p:nvPr/>
        </p:nvSpPr>
        <p:spPr>
          <a:xfrm>
            <a:off x="5671843" y="2633404"/>
            <a:ext cx="848309" cy="369332"/>
          </a:xfrm>
          <a:prstGeom prst="rect">
            <a:avLst/>
          </a:prstGeom>
          <a:noFill/>
        </p:spPr>
        <p:txBody>
          <a:bodyPr wrap="none" rtlCol="0">
            <a:spAutoFit/>
          </a:bodyPr>
          <a:lstStyle/>
          <a:p>
            <a:r>
              <a:rPr lang="en-GB" dirty="0"/>
              <a:t>Cuboid</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581400"/>
            <a:ext cx="8730732" cy="2585323"/>
          </a:xfrm>
          <a:prstGeom prst="rect">
            <a:avLst/>
          </a:prstGeom>
          <a:noFill/>
        </p:spPr>
        <p:txBody>
          <a:bodyPr wrap="square" rtlCol="0">
            <a:spAutoFit/>
          </a:bodyPr>
          <a:lstStyle/>
          <a:p>
            <a:r>
              <a:rPr lang="en-GB" dirty="0"/>
              <a:t>Three bonus questions on Cubes:</a:t>
            </a:r>
          </a:p>
          <a:p>
            <a:endParaRPr lang="en-GB" dirty="0"/>
          </a:p>
          <a:p>
            <a:pPr marL="342900" indent="-342900">
              <a:buAutoNum type="arabicPeriod"/>
            </a:pPr>
            <a:r>
              <a:rPr lang="en-GB" dirty="0"/>
              <a:t>A cube with length 5cm has a volume of what?</a:t>
            </a:r>
            <a:r>
              <a:rPr lang="en-GB" dirty="0">
                <a:solidFill>
                  <a:srgbClr val="FF0000"/>
                </a:solidFill>
              </a:rPr>
              <a:t>								- 125cm</a:t>
            </a:r>
            <a:r>
              <a:rPr lang="en-GB" baseline="30000" dirty="0">
                <a:solidFill>
                  <a:srgbClr val="FF0000"/>
                </a:solidFill>
              </a:rPr>
              <a:t>3</a:t>
            </a:r>
          </a:p>
          <a:p>
            <a:pPr marL="342900" indent="-342900">
              <a:buFont typeface="+mj-lt"/>
              <a:buAutoNum type="arabicPeriod" startAt="2"/>
            </a:pPr>
            <a:r>
              <a:rPr lang="en-GB" dirty="0"/>
              <a:t>A very popular puzzling cube was made with different colours on each face, shot to fame in the 80’s and was named after it’s inventor. What was the name of this cube game?</a:t>
            </a:r>
            <a:r>
              <a:rPr lang="en-GB" dirty="0">
                <a:solidFill>
                  <a:srgbClr val="FF0000"/>
                </a:solidFill>
              </a:rPr>
              <a:t>			- Rubik Cube</a:t>
            </a:r>
          </a:p>
          <a:p>
            <a:pPr marL="342900" indent="-342900">
              <a:buFont typeface="+mj-lt"/>
              <a:buAutoNum type="arabicPeriod" startAt="3"/>
            </a:pPr>
            <a:r>
              <a:rPr lang="en-GB" dirty="0"/>
              <a:t>Using only 3 cuts, what is the most amounts of pieces you could cut a cube in to?</a:t>
            </a:r>
          </a:p>
          <a:p>
            <a:pPr lvl="3"/>
            <a:r>
              <a:rPr lang="en-GB" dirty="0">
                <a:solidFill>
                  <a:srgbClr val="FF0000"/>
                </a:solidFill>
              </a:rPr>
              <a:t>			- 8</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606798"/>
            <a:ext cx="8820363" cy="3073402"/>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120887143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4116140" y="694035"/>
            <a:ext cx="3959738" cy="923330"/>
          </a:xfrm>
          <a:prstGeom prst="rect">
            <a:avLst/>
          </a:prstGeom>
          <a:noFill/>
        </p:spPr>
        <p:txBody>
          <a:bodyPr wrap="none" lIns="91440" tIns="45720" rIns="91440" bIns="45720" anchor="t">
            <a:spAutoFit/>
          </a:bodyPr>
          <a:lstStyle/>
          <a:p>
            <a:pPr algn="ctr"/>
            <a:r>
              <a:rPr lang="en-US" sz="5400" b="1" dirty="0">
                <a:ln w="22225">
                  <a:solidFill>
                    <a:schemeClr val="accent2"/>
                  </a:solidFill>
                  <a:prstDash val="solid"/>
                </a:ln>
                <a:solidFill>
                  <a:schemeClr val="accent2">
                    <a:lumMod val="40000"/>
                    <a:lumOff val="60000"/>
                  </a:schemeClr>
                </a:solidFill>
              </a:rPr>
              <a:t>Mathematics</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5" name="TextBox 4">
            <a:extLst>
              <a:ext uri="{FF2B5EF4-FFF2-40B4-BE49-F238E27FC236}">
                <a16:creationId xmlns:a16="http://schemas.microsoft.com/office/drawing/2014/main" id="{143F2EB1-B7AD-4B07-A758-B62498548519}"/>
              </a:ext>
            </a:extLst>
          </p:cNvPr>
          <p:cNvSpPr txBox="1"/>
          <p:nvPr/>
        </p:nvSpPr>
        <p:spPr>
          <a:xfrm>
            <a:off x="3291223" y="1998275"/>
            <a:ext cx="5609549" cy="646331"/>
          </a:xfrm>
          <a:prstGeom prst="rect">
            <a:avLst/>
          </a:prstGeom>
          <a:noFill/>
        </p:spPr>
        <p:txBody>
          <a:bodyPr wrap="none" rtlCol="0">
            <a:spAutoFit/>
          </a:bodyPr>
          <a:lstStyle/>
          <a:p>
            <a:r>
              <a:rPr lang="en-GB" dirty="0"/>
              <a:t>What is the mathematical name for the study of shape?</a:t>
            </a:r>
          </a:p>
          <a:p>
            <a:endParaRPr lang="en-GB" dirty="0"/>
          </a:p>
        </p:txBody>
      </p:sp>
      <p:sp>
        <p:nvSpPr>
          <p:cNvPr id="6" name="TextBox 5">
            <a:extLst>
              <a:ext uri="{FF2B5EF4-FFF2-40B4-BE49-F238E27FC236}">
                <a16:creationId xmlns:a16="http://schemas.microsoft.com/office/drawing/2014/main" id="{F70EED35-BC7F-47C5-8274-0A9048DE6E5F}"/>
              </a:ext>
            </a:extLst>
          </p:cNvPr>
          <p:cNvSpPr txBox="1"/>
          <p:nvPr/>
        </p:nvSpPr>
        <p:spPr>
          <a:xfrm>
            <a:off x="5490927" y="2610321"/>
            <a:ext cx="1128771" cy="369332"/>
          </a:xfrm>
          <a:prstGeom prst="rect">
            <a:avLst/>
          </a:prstGeom>
          <a:noFill/>
        </p:spPr>
        <p:txBody>
          <a:bodyPr wrap="none" rtlCol="0">
            <a:spAutoFit/>
          </a:bodyPr>
          <a:lstStyle/>
          <a:p>
            <a:r>
              <a:rPr lang="en-GB" dirty="0"/>
              <a:t>Geometry</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581400"/>
            <a:ext cx="8730732" cy="2308324"/>
          </a:xfrm>
          <a:prstGeom prst="rect">
            <a:avLst/>
          </a:prstGeom>
          <a:noFill/>
        </p:spPr>
        <p:txBody>
          <a:bodyPr wrap="square" rtlCol="0">
            <a:spAutoFit/>
          </a:bodyPr>
          <a:lstStyle/>
          <a:p>
            <a:r>
              <a:rPr lang="en-GB" dirty="0"/>
              <a:t>Three bonus questions on Geo’s:</a:t>
            </a:r>
          </a:p>
          <a:p>
            <a:endParaRPr lang="en-GB" dirty="0"/>
          </a:p>
          <a:p>
            <a:pPr marL="342900" indent="-342900">
              <a:buAutoNum type="arabicPeriod"/>
            </a:pPr>
            <a:r>
              <a:rPr lang="en-GB" dirty="0"/>
              <a:t>What Geo is the study of the solid earth and it’s rocks?</a:t>
            </a:r>
          </a:p>
          <a:p>
            <a:r>
              <a:rPr lang="en-GB" dirty="0">
                <a:solidFill>
                  <a:srgbClr val="FF0000"/>
                </a:solidFill>
              </a:rPr>
              <a:t>				- Geology</a:t>
            </a:r>
          </a:p>
          <a:p>
            <a:pPr marL="342900" indent="-342900">
              <a:buFont typeface="+mj-lt"/>
              <a:buAutoNum type="arabicPeriod" startAt="2"/>
            </a:pPr>
            <a:r>
              <a:rPr lang="en-GB" dirty="0"/>
              <a:t>What Geo was the last male ruler of England?</a:t>
            </a:r>
            <a:r>
              <a:rPr lang="en-GB" dirty="0">
                <a:solidFill>
                  <a:srgbClr val="FF0000"/>
                </a:solidFill>
              </a:rPr>
              <a:t>								- George VI</a:t>
            </a:r>
          </a:p>
          <a:p>
            <a:pPr marL="342900" indent="-342900">
              <a:buFont typeface="+mj-lt"/>
              <a:buAutoNum type="arabicPeriod" startAt="3"/>
            </a:pPr>
            <a:r>
              <a:rPr lang="en-GB" dirty="0"/>
              <a:t>What word containing geo, is a synonym for brave</a:t>
            </a:r>
          </a:p>
          <a:p>
            <a:pPr lvl="3"/>
            <a:r>
              <a:rPr lang="en-GB" dirty="0">
                <a:solidFill>
                  <a:srgbClr val="FF0000"/>
                </a:solidFill>
              </a:rPr>
              <a:t>			- Courageous</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606798"/>
            <a:ext cx="8820363" cy="3073402"/>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254128591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4116140" y="694035"/>
            <a:ext cx="3959738" cy="923330"/>
          </a:xfrm>
          <a:prstGeom prst="rect">
            <a:avLst/>
          </a:prstGeom>
          <a:noFill/>
        </p:spPr>
        <p:txBody>
          <a:bodyPr wrap="none" lIns="91440" tIns="45720" rIns="91440" bIns="45720" anchor="t">
            <a:spAutoFit/>
          </a:bodyPr>
          <a:lstStyle/>
          <a:p>
            <a:pPr algn="ctr"/>
            <a:r>
              <a:rPr lang="en-US" sz="5400" b="1" dirty="0">
                <a:ln w="22225">
                  <a:solidFill>
                    <a:schemeClr val="accent2"/>
                  </a:solidFill>
                  <a:prstDash val="solid"/>
                </a:ln>
                <a:solidFill>
                  <a:schemeClr val="accent2">
                    <a:lumMod val="40000"/>
                    <a:lumOff val="60000"/>
                  </a:schemeClr>
                </a:solidFill>
              </a:rPr>
              <a:t>Mathematics</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5" name="TextBox 4">
            <a:extLst>
              <a:ext uri="{FF2B5EF4-FFF2-40B4-BE49-F238E27FC236}">
                <a16:creationId xmlns:a16="http://schemas.microsoft.com/office/drawing/2014/main" id="{143F2EB1-B7AD-4B07-A758-B62498548519}"/>
              </a:ext>
            </a:extLst>
          </p:cNvPr>
          <p:cNvSpPr txBox="1"/>
          <p:nvPr/>
        </p:nvSpPr>
        <p:spPr>
          <a:xfrm>
            <a:off x="3890934" y="1892300"/>
            <a:ext cx="4581062" cy="923330"/>
          </a:xfrm>
          <a:prstGeom prst="rect">
            <a:avLst/>
          </a:prstGeom>
          <a:noFill/>
        </p:spPr>
        <p:txBody>
          <a:bodyPr wrap="none" rtlCol="0">
            <a:spAutoFit/>
          </a:bodyPr>
          <a:lstStyle/>
          <a:p>
            <a:pPr algn="ctr"/>
            <a:r>
              <a:rPr lang="en-GB" dirty="0"/>
              <a:t>You must say you answer as soon as you buzz…</a:t>
            </a:r>
          </a:p>
          <a:p>
            <a:pPr algn="ctr"/>
            <a:r>
              <a:rPr lang="en-GB" dirty="0"/>
              <a:t>What is 4 + 3 x 2?</a:t>
            </a:r>
          </a:p>
          <a:p>
            <a:pPr algn="ctr"/>
            <a:endParaRPr lang="en-GB" dirty="0"/>
          </a:p>
        </p:txBody>
      </p:sp>
      <p:sp>
        <p:nvSpPr>
          <p:cNvPr id="6" name="TextBox 5">
            <a:extLst>
              <a:ext uri="{FF2B5EF4-FFF2-40B4-BE49-F238E27FC236}">
                <a16:creationId xmlns:a16="http://schemas.microsoft.com/office/drawing/2014/main" id="{F70EED35-BC7F-47C5-8274-0A9048DE6E5F}"/>
              </a:ext>
            </a:extLst>
          </p:cNvPr>
          <p:cNvSpPr txBox="1"/>
          <p:nvPr/>
        </p:nvSpPr>
        <p:spPr>
          <a:xfrm>
            <a:off x="6095998" y="2672826"/>
            <a:ext cx="418704" cy="369332"/>
          </a:xfrm>
          <a:prstGeom prst="rect">
            <a:avLst/>
          </a:prstGeom>
          <a:noFill/>
        </p:spPr>
        <p:txBody>
          <a:bodyPr wrap="none" rtlCol="0">
            <a:spAutoFit/>
          </a:bodyPr>
          <a:lstStyle/>
          <a:p>
            <a:r>
              <a:rPr lang="en-GB" dirty="0"/>
              <a:t>10</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581400"/>
            <a:ext cx="8730732" cy="2308324"/>
          </a:xfrm>
          <a:prstGeom prst="rect">
            <a:avLst/>
          </a:prstGeom>
          <a:noFill/>
        </p:spPr>
        <p:txBody>
          <a:bodyPr wrap="square" rtlCol="0">
            <a:spAutoFit/>
          </a:bodyPr>
          <a:lstStyle/>
          <a:p>
            <a:r>
              <a:rPr lang="en-GB" dirty="0"/>
              <a:t>Three bonus questions on BIDMAS:</a:t>
            </a:r>
          </a:p>
          <a:p>
            <a:endParaRPr lang="en-GB" dirty="0"/>
          </a:p>
          <a:p>
            <a:pPr marL="342900" indent="-342900">
              <a:buAutoNum type="arabicPeriod"/>
            </a:pPr>
            <a:r>
              <a:rPr lang="en-GB" dirty="0"/>
              <a:t>In the phrase BIDMAS what does the I stand for?</a:t>
            </a:r>
            <a:r>
              <a:rPr lang="en-GB" dirty="0">
                <a:solidFill>
                  <a:srgbClr val="FF0000"/>
                </a:solidFill>
              </a:rPr>
              <a:t>								- Indices</a:t>
            </a:r>
          </a:p>
          <a:p>
            <a:pPr marL="342900" indent="-342900">
              <a:buFont typeface="+mj-lt"/>
              <a:buAutoNum type="arabicPeriod" startAt="2"/>
            </a:pPr>
            <a:r>
              <a:rPr lang="en-GB" dirty="0"/>
              <a:t>The Americans call it PEDMAS. What does the P stand for?</a:t>
            </a:r>
            <a:r>
              <a:rPr lang="en-GB" dirty="0">
                <a:solidFill>
                  <a:srgbClr val="FF0000"/>
                </a:solidFill>
              </a:rPr>
              <a:t>		</a:t>
            </a:r>
          </a:p>
          <a:p>
            <a:pPr lvl="4"/>
            <a:r>
              <a:rPr lang="en-GB" dirty="0">
                <a:solidFill>
                  <a:srgbClr val="FF0000"/>
                </a:solidFill>
              </a:rPr>
              <a:t>		- Parenthesis</a:t>
            </a:r>
          </a:p>
          <a:p>
            <a:pPr marL="342900" indent="-342900">
              <a:buFont typeface="+mj-lt"/>
              <a:buAutoNum type="arabicPeriod" startAt="3"/>
            </a:pPr>
            <a:r>
              <a:rPr lang="en-GB" dirty="0"/>
              <a:t>Using BIDMAS calculate 4</a:t>
            </a:r>
            <a:r>
              <a:rPr lang="en-GB" baseline="30000" dirty="0"/>
              <a:t>2</a:t>
            </a:r>
            <a:r>
              <a:rPr lang="en-GB" dirty="0"/>
              <a:t> + 3</a:t>
            </a:r>
            <a:r>
              <a:rPr lang="en-GB" baseline="30000" dirty="0"/>
              <a:t>2</a:t>
            </a:r>
            <a:r>
              <a:rPr lang="en-GB" dirty="0"/>
              <a:t> ÷ 9?</a:t>
            </a:r>
          </a:p>
          <a:p>
            <a:pPr lvl="3"/>
            <a:r>
              <a:rPr lang="en-GB" dirty="0">
                <a:solidFill>
                  <a:srgbClr val="FF0000"/>
                </a:solidFill>
              </a:rPr>
              <a:t>			- 17</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606798"/>
            <a:ext cx="8820363" cy="3073402"/>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2150056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4442566" y="694035"/>
            <a:ext cx="3306867"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Geography</a:t>
            </a:r>
          </a:p>
        </p:txBody>
      </p:sp>
      <p:sp>
        <p:nvSpPr>
          <p:cNvPr id="5" name="TextBox 4">
            <a:extLst>
              <a:ext uri="{FF2B5EF4-FFF2-40B4-BE49-F238E27FC236}">
                <a16:creationId xmlns:a16="http://schemas.microsoft.com/office/drawing/2014/main" id="{143F2EB1-B7AD-4B07-A758-B62498548519}"/>
              </a:ext>
            </a:extLst>
          </p:cNvPr>
          <p:cNvSpPr txBox="1"/>
          <p:nvPr/>
        </p:nvSpPr>
        <p:spPr>
          <a:xfrm>
            <a:off x="4232917" y="1877199"/>
            <a:ext cx="3675365" cy="369332"/>
          </a:xfrm>
          <a:prstGeom prst="rect">
            <a:avLst/>
          </a:prstGeom>
          <a:noFill/>
        </p:spPr>
        <p:txBody>
          <a:bodyPr wrap="none" rtlCol="0">
            <a:spAutoFit/>
          </a:bodyPr>
          <a:lstStyle/>
          <a:p>
            <a:r>
              <a:rPr lang="en-GB" dirty="0"/>
              <a:t>What is the currency of Japan called?</a:t>
            </a:r>
          </a:p>
        </p:txBody>
      </p:sp>
      <p:sp>
        <p:nvSpPr>
          <p:cNvPr id="6" name="TextBox 5">
            <a:extLst>
              <a:ext uri="{FF2B5EF4-FFF2-40B4-BE49-F238E27FC236}">
                <a16:creationId xmlns:a16="http://schemas.microsoft.com/office/drawing/2014/main" id="{F70EED35-BC7F-47C5-8274-0A9048DE6E5F}"/>
              </a:ext>
            </a:extLst>
          </p:cNvPr>
          <p:cNvSpPr txBox="1"/>
          <p:nvPr/>
        </p:nvSpPr>
        <p:spPr>
          <a:xfrm>
            <a:off x="5837209" y="2727762"/>
            <a:ext cx="517578" cy="369332"/>
          </a:xfrm>
          <a:prstGeom prst="rect">
            <a:avLst/>
          </a:prstGeom>
          <a:noFill/>
        </p:spPr>
        <p:txBody>
          <a:bodyPr wrap="none" rtlCol="0">
            <a:spAutoFit/>
          </a:bodyPr>
          <a:lstStyle/>
          <a:p>
            <a:r>
              <a:rPr lang="en-GB" dirty="0">
                <a:solidFill>
                  <a:srgbClr val="FF0000"/>
                </a:solidFill>
              </a:rPr>
              <a:t>Yen</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759200"/>
            <a:ext cx="8585200" cy="1754326"/>
          </a:xfrm>
          <a:prstGeom prst="rect">
            <a:avLst/>
          </a:prstGeom>
          <a:noFill/>
        </p:spPr>
        <p:txBody>
          <a:bodyPr wrap="square" rtlCol="0">
            <a:spAutoFit/>
          </a:bodyPr>
          <a:lstStyle/>
          <a:p>
            <a:r>
              <a:rPr lang="en-GB" dirty="0"/>
              <a:t>Three bonus questions on Japan:</a:t>
            </a:r>
          </a:p>
          <a:p>
            <a:endParaRPr lang="en-GB" dirty="0"/>
          </a:p>
          <a:p>
            <a:pPr marL="342900" indent="-342900">
              <a:buAutoNum type="arabicPeriod"/>
            </a:pPr>
            <a:r>
              <a:rPr lang="en-GB" dirty="0"/>
              <a:t>The nickname for Japan is “The land of……..	- </a:t>
            </a:r>
            <a:r>
              <a:rPr lang="en-GB" dirty="0">
                <a:solidFill>
                  <a:srgbClr val="FF0000"/>
                </a:solidFill>
              </a:rPr>
              <a:t>the rising sun</a:t>
            </a:r>
          </a:p>
          <a:p>
            <a:pPr marL="342900" indent="-342900">
              <a:buAutoNum type="arabicPeriod"/>
            </a:pPr>
            <a:r>
              <a:rPr lang="en-GB" dirty="0"/>
              <a:t>What is the capital city of Japan?		- </a:t>
            </a:r>
            <a:r>
              <a:rPr lang="en-GB" dirty="0">
                <a:solidFill>
                  <a:srgbClr val="FF0000"/>
                </a:solidFill>
              </a:rPr>
              <a:t>Tokyo</a:t>
            </a:r>
          </a:p>
          <a:p>
            <a:pPr marL="342900" indent="-342900">
              <a:buAutoNum type="arabicPeriod"/>
            </a:pPr>
            <a:r>
              <a:rPr lang="en-GB" dirty="0"/>
              <a:t>Translated in to English this word means “empty hand”. What is the Japanese word?						- </a:t>
            </a:r>
            <a:r>
              <a:rPr lang="en-GB" dirty="0">
                <a:solidFill>
                  <a:srgbClr val="FF0000"/>
                </a:solidFill>
              </a:rPr>
              <a:t>Karate</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784600"/>
            <a:ext cx="8820363" cy="1728926"/>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110499204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4116140" y="694035"/>
            <a:ext cx="3959738" cy="923330"/>
          </a:xfrm>
          <a:prstGeom prst="rect">
            <a:avLst/>
          </a:prstGeom>
          <a:noFill/>
        </p:spPr>
        <p:txBody>
          <a:bodyPr wrap="none" lIns="91440" tIns="45720" rIns="91440" bIns="45720" anchor="t">
            <a:spAutoFit/>
          </a:bodyPr>
          <a:lstStyle/>
          <a:p>
            <a:pPr algn="ctr"/>
            <a:r>
              <a:rPr lang="en-US" sz="5400" b="1" dirty="0">
                <a:ln w="22225">
                  <a:solidFill>
                    <a:schemeClr val="accent2"/>
                  </a:solidFill>
                  <a:prstDash val="solid"/>
                </a:ln>
                <a:solidFill>
                  <a:schemeClr val="accent2">
                    <a:lumMod val="40000"/>
                    <a:lumOff val="60000"/>
                  </a:schemeClr>
                </a:solidFill>
              </a:rPr>
              <a:t>Mathematics</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5" name="TextBox 4">
            <a:extLst>
              <a:ext uri="{FF2B5EF4-FFF2-40B4-BE49-F238E27FC236}">
                <a16:creationId xmlns:a16="http://schemas.microsoft.com/office/drawing/2014/main" id="{143F2EB1-B7AD-4B07-A758-B62498548519}"/>
              </a:ext>
            </a:extLst>
          </p:cNvPr>
          <p:cNvSpPr txBox="1"/>
          <p:nvPr/>
        </p:nvSpPr>
        <p:spPr>
          <a:xfrm>
            <a:off x="2680383" y="2054907"/>
            <a:ext cx="6831229" cy="646331"/>
          </a:xfrm>
          <a:prstGeom prst="rect">
            <a:avLst/>
          </a:prstGeom>
          <a:noFill/>
        </p:spPr>
        <p:txBody>
          <a:bodyPr wrap="none" rtlCol="0">
            <a:spAutoFit/>
          </a:bodyPr>
          <a:lstStyle/>
          <a:p>
            <a:r>
              <a:rPr lang="en-GB" dirty="0"/>
              <a:t>A line that touches a curve or a circle at just one point is called a what?</a:t>
            </a:r>
          </a:p>
          <a:p>
            <a:endParaRPr lang="en-GB" dirty="0"/>
          </a:p>
        </p:txBody>
      </p:sp>
      <p:sp>
        <p:nvSpPr>
          <p:cNvPr id="6" name="TextBox 5">
            <a:extLst>
              <a:ext uri="{FF2B5EF4-FFF2-40B4-BE49-F238E27FC236}">
                <a16:creationId xmlns:a16="http://schemas.microsoft.com/office/drawing/2014/main" id="{F70EED35-BC7F-47C5-8274-0A9048DE6E5F}"/>
              </a:ext>
            </a:extLst>
          </p:cNvPr>
          <p:cNvSpPr txBox="1"/>
          <p:nvPr/>
        </p:nvSpPr>
        <p:spPr>
          <a:xfrm>
            <a:off x="5716242" y="2726636"/>
            <a:ext cx="930448" cy="369332"/>
          </a:xfrm>
          <a:prstGeom prst="rect">
            <a:avLst/>
          </a:prstGeom>
          <a:noFill/>
        </p:spPr>
        <p:txBody>
          <a:bodyPr wrap="none" rtlCol="0">
            <a:spAutoFit/>
          </a:bodyPr>
          <a:lstStyle/>
          <a:p>
            <a:r>
              <a:rPr lang="en-GB" dirty="0"/>
              <a:t>Tangent</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581400"/>
            <a:ext cx="8730732" cy="2308324"/>
          </a:xfrm>
          <a:prstGeom prst="rect">
            <a:avLst/>
          </a:prstGeom>
          <a:noFill/>
        </p:spPr>
        <p:txBody>
          <a:bodyPr wrap="square" rtlCol="0">
            <a:spAutoFit/>
          </a:bodyPr>
          <a:lstStyle/>
          <a:p>
            <a:r>
              <a:rPr lang="en-GB" dirty="0"/>
              <a:t>Three bonus questions on Calculus:</a:t>
            </a:r>
          </a:p>
          <a:p>
            <a:endParaRPr lang="en-GB" dirty="0"/>
          </a:p>
          <a:p>
            <a:pPr marL="342900" indent="-342900">
              <a:buAutoNum type="arabicPeriod"/>
            </a:pPr>
            <a:r>
              <a:rPr lang="en-GB" dirty="0"/>
              <a:t>Name one of the two mathematicians accredited with founding the principals of calculus?</a:t>
            </a:r>
            <a:r>
              <a:rPr lang="en-GB" dirty="0">
                <a:solidFill>
                  <a:srgbClr val="FF0000"/>
                </a:solidFill>
              </a:rPr>
              <a:t>			- Newton or Leibniz</a:t>
            </a:r>
          </a:p>
          <a:p>
            <a:pPr marL="342900" indent="-342900">
              <a:buFont typeface="+mj-lt"/>
              <a:buAutoNum type="arabicPeriod" startAt="2"/>
            </a:pPr>
            <a:r>
              <a:rPr lang="en-GB" dirty="0"/>
              <a:t>What is the opposite of differentiation?</a:t>
            </a:r>
          </a:p>
          <a:p>
            <a:r>
              <a:rPr lang="en-GB" dirty="0">
                <a:solidFill>
                  <a:srgbClr val="FF0000"/>
                </a:solidFill>
              </a:rPr>
              <a:t>				- Integration</a:t>
            </a:r>
          </a:p>
          <a:p>
            <a:pPr marL="342900" indent="-342900">
              <a:buFont typeface="+mj-lt"/>
              <a:buAutoNum type="arabicPeriod" startAt="3"/>
            </a:pPr>
            <a:r>
              <a:rPr lang="en-GB" dirty="0"/>
              <a:t>In calculus, what is the derivative of x</a:t>
            </a:r>
            <a:r>
              <a:rPr lang="en-GB" baseline="30000" dirty="0"/>
              <a:t>2</a:t>
            </a:r>
            <a:r>
              <a:rPr lang="en-GB" dirty="0"/>
              <a:t>?</a:t>
            </a:r>
          </a:p>
          <a:p>
            <a:pPr lvl="3"/>
            <a:r>
              <a:rPr lang="en-GB" dirty="0">
                <a:solidFill>
                  <a:srgbClr val="FF0000"/>
                </a:solidFill>
              </a:rPr>
              <a:t>			- 2x</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606798"/>
            <a:ext cx="8820363" cy="3073402"/>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77997690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4116140" y="694035"/>
            <a:ext cx="3959738" cy="923330"/>
          </a:xfrm>
          <a:prstGeom prst="rect">
            <a:avLst/>
          </a:prstGeom>
          <a:noFill/>
        </p:spPr>
        <p:txBody>
          <a:bodyPr wrap="none" lIns="91440" tIns="45720" rIns="91440" bIns="45720" anchor="t">
            <a:spAutoFit/>
          </a:bodyPr>
          <a:lstStyle/>
          <a:p>
            <a:pPr algn="ctr"/>
            <a:r>
              <a:rPr lang="en-US" sz="5400" b="1" dirty="0">
                <a:ln w="22225">
                  <a:solidFill>
                    <a:schemeClr val="accent2"/>
                  </a:solidFill>
                  <a:prstDash val="solid"/>
                </a:ln>
                <a:solidFill>
                  <a:schemeClr val="accent2">
                    <a:lumMod val="40000"/>
                    <a:lumOff val="60000"/>
                  </a:schemeClr>
                </a:solidFill>
              </a:rPr>
              <a:t>Mathematics</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5" name="TextBox 4">
            <a:extLst>
              <a:ext uri="{FF2B5EF4-FFF2-40B4-BE49-F238E27FC236}">
                <a16:creationId xmlns:a16="http://schemas.microsoft.com/office/drawing/2014/main" id="{143F2EB1-B7AD-4B07-A758-B62498548519}"/>
              </a:ext>
            </a:extLst>
          </p:cNvPr>
          <p:cNvSpPr txBox="1"/>
          <p:nvPr/>
        </p:nvSpPr>
        <p:spPr>
          <a:xfrm>
            <a:off x="2680383" y="2054907"/>
            <a:ext cx="7291804" cy="369332"/>
          </a:xfrm>
          <a:prstGeom prst="rect">
            <a:avLst/>
          </a:prstGeom>
          <a:noFill/>
        </p:spPr>
        <p:txBody>
          <a:bodyPr wrap="none" rtlCol="0">
            <a:spAutoFit/>
          </a:bodyPr>
          <a:lstStyle/>
          <a:p>
            <a:r>
              <a:rPr lang="en-GB" dirty="0"/>
              <a:t>What is the name of the manual calculating device which consists of beads?</a:t>
            </a:r>
          </a:p>
        </p:txBody>
      </p:sp>
      <p:sp>
        <p:nvSpPr>
          <p:cNvPr id="6" name="TextBox 5">
            <a:extLst>
              <a:ext uri="{FF2B5EF4-FFF2-40B4-BE49-F238E27FC236}">
                <a16:creationId xmlns:a16="http://schemas.microsoft.com/office/drawing/2014/main" id="{F70EED35-BC7F-47C5-8274-0A9048DE6E5F}"/>
              </a:ext>
            </a:extLst>
          </p:cNvPr>
          <p:cNvSpPr txBox="1"/>
          <p:nvPr/>
        </p:nvSpPr>
        <p:spPr>
          <a:xfrm>
            <a:off x="5716242" y="2726636"/>
            <a:ext cx="859531" cy="369332"/>
          </a:xfrm>
          <a:prstGeom prst="rect">
            <a:avLst/>
          </a:prstGeom>
          <a:noFill/>
        </p:spPr>
        <p:txBody>
          <a:bodyPr wrap="none" rtlCol="0">
            <a:spAutoFit/>
          </a:bodyPr>
          <a:lstStyle/>
          <a:p>
            <a:r>
              <a:rPr lang="en-GB" dirty="0"/>
              <a:t>Abacus</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581400"/>
            <a:ext cx="8730732" cy="2308324"/>
          </a:xfrm>
          <a:prstGeom prst="rect">
            <a:avLst/>
          </a:prstGeom>
          <a:noFill/>
        </p:spPr>
        <p:txBody>
          <a:bodyPr wrap="square" rtlCol="0">
            <a:spAutoFit/>
          </a:bodyPr>
          <a:lstStyle/>
          <a:p>
            <a:r>
              <a:rPr lang="en-GB" dirty="0"/>
              <a:t>Three bonus questions on Numbers:</a:t>
            </a:r>
          </a:p>
          <a:p>
            <a:endParaRPr lang="en-GB" dirty="0"/>
          </a:p>
          <a:p>
            <a:pPr marL="342900" indent="-342900">
              <a:buAutoNum type="arabicPeriod"/>
            </a:pPr>
            <a:r>
              <a:rPr lang="en-GB" dirty="0"/>
              <a:t>What is the smallest prime number?</a:t>
            </a:r>
            <a:r>
              <a:rPr lang="en-GB" dirty="0">
                <a:solidFill>
                  <a:srgbClr val="FF0000"/>
                </a:solidFill>
              </a:rPr>
              <a:t>									- 2</a:t>
            </a:r>
          </a:p>
          <a:p>
            <a:pPr marL="342900" indent="-342900">
              <a:buFont typeface="+mj-lt"/>
              <a:buAutoNum type="arabicPeriod" startAt="2"/>
            </a:pPr>
            <a:r>
              <a:rPr lang="en-GB" dirty="0"/>
              <a:t>How many hours are there in seven days?					</a:t>
            </a:r>
            <a:r>
              <a:rPr lang="en-GB" dirty="0">
                <a:solidFill>
                  <a:srgbClr val="FF0000"/>
                </a:solidFill>
              </a:rPr>
              <a:t>				- 168</a:t>
            </a:r>
          </a:p>
          <a:p>
            <a:pPr marL="342900" indent="-342900">
              <a:buFont typeface="+mj-lt"/>
              <a:buAutoNum type="arabicPeriod" startAt="3"/>
            </a:pPr>
            <a:r>
              <a:rPr lang="en-GB" dirty="0"/>
              <a:t>What do the number from one to ten add up to?</a:t>
            </a:r>
          </a:p>
          <a:p>
            <a:pPr lvl="3"/>
            <a:r>
              <a:rPr lang="en-GB" dirty="0">
                <a:solidFill>
                  <a:srgbClr val="FF0000"/>
                </a:solidFill>
              </a:rPr>
              <a:t>			- 55</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606798"/>
            <a:ext cx="8820363" cy="3073402"/>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272312281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4116140" y="694035"/>
            <a:ext cx="3959738" cy="923330"/>
          </a:xfrm>
          <a:prstGeom prst="rect">
            <a:avLst/>
          </a:prstGeom>
          <a:noFill/>
        </p:spPr>
        <p:txBody>
          <a:bodyPr wrap="none" lIns="91440" tIns="45720" rIns="91440" bIns="45720" anchor="t">
            <a:spAutoFit/>
          </a:bodyPr>
          <a:lstStyle/>
          <a:p>
            <a:pPr algn="ctr"/>
            <a:r>
              <a:rPr lang="en-US" sz="5400" b="1" dirty="0">
                <a:ln w="22225">
                  <a:solidFill>
                    <a:schemeClr val="accent2"/>
                  </a:solidFill>
                  <a:prstDash val="solid"/>
                </a:ln>
                <a:solidFill>
                  <a:schemeClr val="accent2">
                    <a:lumMod val="40000"/>
                    <a:lumOff val="60000"/>
                  </a:schemeClr>
                </a:solidFill>
              </a:rPr>
              <a:t>Mathematics</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5" name="TextBox 4">
            <a:extLst>
              <a:ext uri="{FF2B5EF4-FFF2-40B4-BE49-F238E27FC236}">
                <a16:creationId xmlns:a16="http://schemas.microsoft.com/office/drawing/2014/main" id="{143F2EB1-B7AD-4B07-A758-B62498548519}"/>
              </a:ext>
            </a:extLst>
          </p:cNvPr>
          <p:cNvSpPr txBox="1"/>
          <p:nvPr/>
        </p:nvSpPr>
        <p:spPr>
          <a:xfrm>
            <a:off x="4228655" y="2026589"/>
            <a:ext cx="3905621" cy="369332"/>
          </a:xfrm>
          <a:prstGeom prst="rect">
            <a:avLst/>
          </a:prstGeom>
          <a:noFill/>
        </p:spPr>
        <p:txBody>
          <a:bodyPr wrap="none" rtlCol="0">
            <a:spAutoFit/>
          </a:bodyPr>
          <a:lstStyle/>
          <a:p>
            <a:r>
              <a:rPr lang="en-GB" dirty="0"/>
              <a:t>How many inches are there in five feet?</a:t>
            </a:r>
          </a:p>
        </p:txBody>
      </p:sp>
      <p:sp>
        <p:nvSpPr>
          <p:cNvPr id="6" name="TextBox 5">
            <a:extLst>
              <a:ext uri="{FF2B5EF4-FFF2-40B4-BE49-F238E27FC236}">
                <a16:creationId xmlns:a16="http://schemas.microsoft.com/office/drawing/2014/main" id="{F70EED35-BC7F-47C5-8274-0A9048DE6E5F}"/>
              </a:ext>
            </a:extLst>
          </p:cNvPr>
          <p:cNvSpPr txBox="1"/>
          <p:nvPr/>
        </p:nvSpPr>
        <p:spPr>
          <a:xfrm>
            <a:off x="5716242" y="2726636"/>
            <a:ext cx="418704" cy="369332"/>
          </a:xfrm>
          <a:prstGeom prst="rect">
            <a:avLst/>
          </a:prstGeom>
          <a:noFill/>
        </p:spPr>
        <p:txBody>
          <a:bodyPr wrap="none" rtlCol="0">
            <a:spAutoFit/>
          </a:bodyPr>
          <a:lstStyle/>
          <a:p>
            <a:r>
              <a:rPr lang="en-GB" dirty="0"/>
              <a:t>60</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581400"/>
            <a:ext cx="8730732" cy="2585323"/>
          </a:xfrm>
          <a:prstGeom prst="rect">
            <a:avLst/>
          </a:prstGeom>
          <a:noFill/>
        </p:spPr>
        <p:txBody>
          <a:bodyPr wrap="square" rtlCol="0">
            <a:spAutoFit/>
          </a:bodyPr>
          <a:lstStyle/>
          <a:p>
            <a:r>
              <a:rPr lang="en-GB" dirty="0"/>
              <a:t>Three bonus questions on Circles:</a:t>
            </a:r>
          </a:p>
          <a:p>
            <a:endParaRPr lang="en-GB" dirty="0"/>
          </a:p>
          <a:p>
            <a:pPr marL="342900" indent="-342900">
              <a:buAutoNum type="arabicPeriod"/>
            </a:pPr>
            <a:r>
              <a:rPr lang="en-GB" dirty="0"/>
              <a:t>What is the name of a line which bisects a circle but does not pass through the centre?</a:t>
            </a:r>
            <a:r>
              <a:rPr lang="en-GB" dirty="0">
                <a:solidFill>
                  <a:srgbClr val="FF0000"/>
                </a:solidFill>
              </a:rPr>
              <a:t>				- a chord</a:t>
            </a:r>
          </a:p>
          <a:p>
            <a:pPr marL="342900" indent="-342900">
              <a:buFont typeface="+mj-lt"/>
              <a:buAutoNum type="arabicPeriod" startAt="2"/>
            </a:pPr>
            <a:r>
              <a:rPr lang="en-GB" dirty="0"/>
              <a:t>The radius and, what other line associated with a circle will always meet at 90 degrees?			</a:t>
            </a:r>
            <a:r>
              <a:rPr lang="en-GB" dirty="0">
                <a:solidFill>
                  <a:srgbClr val="FF0000"/>
                </a:solidFill>
              </a:rPr>
              <a:t>	- Tangent</a:t>
            </a:r>
          </a:p>
          <a:p>
            <a:pPr marL="342900" indent="-342900">
              <a:buFont typeface="+mj-lt"/>
              <a:buAutoNum type="arabicPeriod" startAt="3"/>
            </a:pPr>
            <a:r>
              <a:rPr lang="en-GB" dirty="0"/>
              <a:t>The formulae for the area of a circle is Pi x Radius squared. What is the formula for the surface area of a sphere?</a:t>
            </a:r>
          </a:p>
          <a:p>
            <a:pPr lvl="3"/>
            <a:r>
              <a:rPr lang="en-GB" dirty="0">
                <a:solidFill>
                  <a:srgbClr val="FF0000"/>
                </a:solidFill>
              </a:rPr>
              <a:t>			- 4 </a:t>
            </a:r>
            <a:r>
              <a:rPr lang="az-Cyrl-AZ" dirty="0">
                <a:solidFill>
                  <a:srgbClr val="FF0000"/>
                </a:solidFill>
                <a:latin typeface="Times New Roman" panose="02020603050405020304" pitchFamily="18" charset="0"/>
                <a:cs typeface="Times New Roman" panose="02020603050405020304" pitchFamily="18" charset="0"/>
              </a:rPr>
              <a:t>Л</a:t>
            </a:r>
            <a:r>
              <a:rPr lang="en-GB" dirty="0">
                <a:solidFill>
                  <a:srgbClr val="FF0000"/>
                </a:solidFill>
                <a:latin typeface="Times New Roman" panose="02020603050405020304" pitchFamily="18" charset="0"/>
                <a:cs typeface="Times New Roman" panose="02020603050405020304" pitchFamily="18" charset="0"/>
              </a:rPr>
              <a:t> r</a:t>
            </a:r>
            <a:r>
              <a:rPr lang="en-GB" baseline="30000" dirty="0">
                <a:solidFill>
                  <a:srgbClr val="FF0000"/>
                </a:solidFill>
                <a:latin typeface="Times New Roman" panose="02020603050405020304" pitchFamily="18" charset="0"/>
                <a:cs typeface="Times New Roman" panose="02020603050405020304" pitchFamily="18" charset="0"/>
              </a:rPr>
              <a:t>2</a:t>
            </a:r>
            <a:endParaRPr lang="en-GB" baseline="30000" dirty="0">
              <a:solidFill>
                <a:srgbClr val="FF0000"/>
              </a:solidFill>
            </a:endParaRP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606798"/>
            <a:ext cx="8820363" cy="3073402"/>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230569398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4848970" y="694035"/>
            <a:ext cx="2494081" cy="923330"/>
          </a:xfrm>
          <a:prstGeom prst="rect">
            <a:avLst/>
          </a:prstGeom>
          <a:noFill/>
        </p:spPr>
        <p:txBody>
          <a:bodyPr wrap="none" lIns="91440" tIns="45720" rIns="91440" bIns="45720" anchor="t">
            <a:spAutoFit/>
          </a:bodyPr>
          <a:lstStyle/>
          <a:p>
            <a:pPr algn="ctr"/>
            <a:r>
              <a:rPr lang="en-US" sz="5400" b="1" dirty="0">
                <a:ln w="22225">
                  <a:solidFill>
                    <a:schemeClr val="accent2"/>
                  </a:solidFill>
                  <a:prstDash val="solid"/>
                </a:ln>
                <a:solidFill>
                  <a:schemeClr val="accent2">
                    <a:lumMod val="40000"/>
                    <a:lumOff val="60000"/>
                  </a:schemeClr>
                </a:solidFill>
              </a:rPr>
              <a:t>Religion</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5" name="TextBox 4">
            <a:extLst>
              <a:ext uri="{FF2B5EF4-FFF2-40B4-BE49-F238E27FC236}">
                <a16:creationId xmlns:a16="http://schemas.microsoft.com/office/drawing/2014/main" id="{143F2EB1-B7AD-4B07-A758-B62498548519}"/>
              </a:ext>
            </a:extLst>
          </p:cNvPr>
          <p:cNvSpPr txBox="1"/>
          <p:nvPr/>
        </p:nvSpPr>
        <p:spPr>
          <a:xfrm>
            <a:off x="4642871" y="2026589"/>
            <a:ext cx="3077189" cy="369332"/>
          </a:xfrm>
          <a:prstGeom prst="rect">
            <a:avLst/>
          </a:prstGeom>
          <a:noFill/>
        </p:spPr>
        <p:txBody>
          <a:bodyPr wrap="none" rtlCol="0">
            <a:spAutoFit/>
          </a:bodyPr>
          <a:lstStyle/>
          <a:p>
            <a:r>
              <a:rPr lang="en-GB" dirty="0"/>
              <a:t>In which town was Jesus born?</a:t>
            </a:r>
          </a:p>
        </p:txBody>
      </p:sp>
      <p:sp>
        <p:nvSpPr>
          <p:cNvPr id="6" name="TextBox 5">
            <a:extLst>
              <a:ext uri="{FF2B5EF4-FFF2-40B4-BE49-F238E27FC236}">
                <a16:creationId xmlns:a16="http://schemas.microsoft.com/office/drawing/2014/main" id="{F70EED35-BC7F-47C5-8274-0A9048DE6E5F}"/>
              </a:ext>
            </a:extLst>
          </p:cNvPr>
          <p:cNvSpPr txBox="1"/>
          <p:nvPr/>
        </p:nvSpPr>
        <p:spPr>
          <a:xfrm>
            <a:off x="5716242" y="2726636"/>
            <a:ext cx="1212576" cy="369332"/>
          </a:xfrm>
          <a:prstGeom prst="rect">
            <a:avLst/>
          </a:prstGeom>
          <a:noFill/>
        </p:spPr>
        <p:txBody>
          <a:bodyPr wrap="none" rtlCol="0">
            <a:spAutoFit/>
          </a:bodyPr>
          <a:lstStyle/>
          <a:p>
            <a:r>
              <a:rPr lang="en-GB" dirty="0"/>
              <a:t>Bethlehem</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581400"/>
            <a:ext cx="8730732" cy="2308324"/>
          </a:xfrm>
          <a:prstGeom prst="rect">
            <a:avLst/>
          </a:prstGeom>
          <a:noFill/>
        </p:spPr>
        <p:txBody>
          <a:bodyPr wrap="square" rtlCol="0">
            <a:spAutoFit/>
          </a:bodyPr>
          <a:lstStyle/>
          <a:p>
            <a:r>
              <a:rPr lang="en-GB" dirty="0"/>
              <a:t>Three bonus questions on The Bible:</a:t>
            </a:r>
          </a:p>
          <a:p>
            <a:endParaRPr lang="en-GB" dirty="0"/>
          </a:p>
          <a:p>
            <a:pPr marL="342900" indent="-342900">
              <a:buAutoNum type="arabicPeriod"/>
            </a:pPr>
            <a:r>
              <a:rPr lang="en-GB" dirty="0"/>
              <a:t>What is the name of the disciple who betrayed Jesus?</a:t>
            </a:r>
            <a:r>
              <a:rPr lang="en-GB" dirty="0">
                <a:solidFill>
                  <a:srgbClr val="FF0000"/>
                </a:solidFill>
              </a:rPr>
              <a:t>								- Judas</a:t>
            </a:r>
          </a:p>
          <a:p>
            <a:pPr marL="342900" indent="-342900">
              <a:buFont typeface="+mj-lt"/>
              <a:buAutoNum type="arabicPeriod" startAt="2"/>
            </a:pPr>
            <a:r>
              <a:rPr lang="en-GB" dirty="0"/>
              <a:t>What is the first book of the Old testament in the bible called?						</a:t>
            </a:r>
            <a:r>
              <a:rPr lang="en-GB" dirty="0">
                <a:solidFill>
                  <a:srgbClr val="FF0000"/>
                </a:solidFill>
              </a:rPr>
              <a:t>	- Genesis</a:t>
            </a:r>
          </a:p>
          <a:p>
            <a:pPr marL="342900" indent="-342900">
              <a:buFont typeface="+mj-lt"/>
              <a:buAutoNum type="arabicPeriod" startAt="3"/>
            </a:pPr>
            <a:r>
              <a:rPr lang="en-GB" dirty="0"/>
              <a:t>Name the four Gospels?</a:t>
            </a:r>
          </a:p>
          <a:p>
            <a:pPr lvl="3"/>
            <a:r>
              <a:rPr lang="en-GB" dirty="0">
                <a:solidFill>
                  <a:srgbClr val="FF0000"/>
                </a:solidFill>
              </a:rPr>
              <a:t>			- Matthew, Mark, Luke and John</a:t>
            </a:r>
            <a:endParaRPr lang="en-GB" baseline="30000" dirty="0">
              <a:solidFill>
                <a:srgbClr val="FF0000"/>
              </a:solidFill>
            </a:endParaRP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606798"/>
            <a:ext cx="8820363" cy="3073402"/>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263893338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4848970" y="694035"/>
            <a:ext cx="2494081" cy="923330"/>
          </a:xfrm>
          <a:prstGeom prst="rect">
            <a:avLst/>
          </a:prstGeom>
          <a:noFill/>
        </p:spPr>
        <p:txBody>
          <a:bodyPr wrap="none" lIns="91440" tIns="45720" rIns="91440" bIns="45720" anchor="t">
            <a:spAutoFit/>
          </a:bodyPr>
          <a:lstStyle/>
          <a:p>
            <a:pPr algn="ctr"/>
            <a:r>
              <a:rPr lang="en-US" sz="5400" b="1" dirty="0">
                <a:ln w="22225">
                  <a:solidFill>
                    <a:schemeClr val="accent2"/>
                  </a:solidFill>
                  <a:prstDash val="solid"/>
                </a:ln>
                <a:solidFill>
                  <a:schemeClr val="accent2">
                    <a:lumMod val="40000"/>
                    <a:lumOff val="60000"/>
                  </a:schemeClr>
                </a:solidFill>
              </a:rPr>
              <a:t>Religion</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5" name="TextBox 4">
            <a:extLst>
              <a:ext uri="{FF2B5EF4-FFF2-40B4-BE49-F238E27FC236}">
                <a16:creationId xmlns:a16="http://schemas.microsoft.com/office/drawing/2014/main" id="{143F2EB1-B7AD-4B07-A758-B62498548519}"/>
              </a:ext>
            </a:extLst>
          </p:cNvPr>
          <p:cNvSpPr txBox="1"/>
          <p:nvPr/>
        </p:nvSpPr>
        <p:spPr>
          <a:xfrm>
            <a:off x="4108045" y="2026589"/>
            <a:ext cx="4428969" cy="369332"/>
          </a:xfrm>
          <a:prstGeom prst="rect">
            <a:avLst/>
          </a:prstGeom>
          <a:noFill/>
        </p:spPr>
        <p:txBody>
          <a:bodyPr wrap="none" rtlCol="0">
            <a:spAutoFit/>
          </a:bodyPr>
          <a:lstStyle/>
          <a:p>
            <a:r>
              <a:rPr lang="en-GB" dirty="0"/>
              <a:t>In which religion would you go to a mosque? </a:t>
            </a:r>
          </a:p>
        </p:txBody>
      </p:sp>
      <p:sp>
        <p:nvSpPr>
          <p:cNvPr id="6" name="TextBox 5">
            <a:extLst>
              <a:ext uri="{FF2B5EF4-FFF2-40B4-BE49-F238E27FC236}">
                <a16:creationId xmlns:a16="http://schemas.microsoft.com/office/drawing/2014/main" id="{F70EED35-BC7F-47C5-8274-0A9048DE6E5F}"/>
              </a:ext>
            </a:extLst>
          </p:cNvPr>
          <p:cNvSpPr txBox="1"/>
          <p:nvPr/>
        </p:nvSpPr>
        <p:spPr>
          <a:xfrm>
            <a:off x="5841469" y="2688019"/>
            <a:ext cx="679994" cy="369332"/>
          </a:xfrm>
          <a:prstGeom prst="rect">
            <a:avLst/>
          </a:prstGeom>
          <a:noFill/>
        </p:spPr>
        <p:txBody>
          <a:bodyPr wrap="none" rtlCol="0">
            <a:spAutoFit/>
          </a:bodyPr>
          <a:lstStyle/>
          <a:p>
            <a:r>
              <a:rPr lang="en-GB" dirty="0"/>
              <a:t>Islam</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581400"/>
            <a:ext cx="8730732" cy="2308324"/>
          </a:xfrm>
          <a:prstGeom prst="rect">
            <a:avLst/>
          </a:prstGeom>
          <a:noFill/>
        </p:spPr>
        <p:txBody>
          <a:bodyPr wrap="square" rtlCol="0">
            <a:spAutoFit/>
          </a:bodyPr>
          <a:lstStyle/>
          <a:p>
            <a:r>
              <a:rPr lang="en-GB" dirty="0"/>
              <a:t>Three bonus questions on Islam:</a:t>
            </a:r>
          </a:p>
          <a:p>
            <a:endParaRPr lang="en-GB" dirty="0"/>
          </a:p>
          <a:p>
            <a:pPr marL="342900" indent="-342900">
              <a:buAutoNum type="arabicPeriod"/>
            </a:pPr>
            <a:r>
              <a:rPr lang="en-GB" dirty="0"/>
              <a:t>Towards which holy city must all Muslims face when the are praying?</a:t>
            </a:r>
            <a:r>
              <a:rPr lang="en-GB" dirty="0">
                <a:solidFill>
                  <a:srgbClr val="FF0000"/>
                </a:solidFill>
              </a:rPr>
              <a:t>						- Mecca</a:t>
            </a:r>
          </a:p>
          <a:p>
            <a:pPr marL="342900" indent="-342900">
              <a:buFont typeface="+mj-lt"/>
              <a:buAutoNum type="arabicPeriod" startAt="2"/>
            </a:pPr>
            <a:r>
              <a:rPr lang="en-GB" dirty="0"/>
              <a:t>What is a muezzin?										</a:t>
            </a:r>
            <a:r>
              <a:rPr lang="en-GB" dirty="0">
                <a:solidFill>
                  <a:srgbClr val="FF0000"/>
                </a:solidFill>
              </a:rPr>
              <a:t>	- The person who calls Muslims to prayer</a:t>
            </a:r>
          </a:p>
          <a:p>
            <a:pPr marL="342900" indent="-342900">
              <a:buFont typeface="+mj-lt"/>
              <a:buAutoNum type="arabicPeriod" startAt="3"/>
            </a:pPr>
            <a:r>
              <a:rPr lang="en-GB" dirty="0"/>
              <a:t>There are 5 pillars to the Muslim faith. Can you name one of them?</a:t>
            </a:r>
          </a:p>
          <a:p>
            <a:pPr lvl="3"/>
            <a:r>
              <a:rPr lang="en-GB" dirty="0">
                <a:solidFill>
                  <a:srgbClr val="FF0000"/>
                </a:solidFill>
              </a:rPr>
              <a:t>			- Hajj, Sawm, Zakat, Salat, Shahadah</a:t>
            </a:r>
            <a:endParaRPr lang="en-GB" baseline="30000" dirty="0">
              <a:solidFill>
                <a:srgbClr val="FF0000"/>
              </a:solidFill>
            </a:endParaRP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606798"/>
            <a:ext cx="8820363" cy="3073402"/>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26539784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4848970" y="694035"/>
            <a:ext cx="2494081" cy="923330"/>
          </a:xfrm>
          <a:prstGeom prst="rect">
            <a:avLst/>
          </a:prstGeom>
          <a:noFill/>
        </p:spPr>
        <p:txBody>
          <a:bodyPr wrap="none" lIns="91440" tIns="45720" rIns="91440" bIns="45720" anchor="t">
            <a:spAutoFit/>
          </a:bodyPr>
          <a:lstStyle/>
          <a:p>
            <a:pPr algn="ctr"/>
            <a:r>
              <a:rPr lang="en-US" sz="5400" b="1" dirty="0">
                <a:ln w="22225">
                  <a:solidFill>
                    <a:schemeClr val="accent2"/>
                  </a:solidFill>
                  <a:prstDash val="solid"/>
                </a:ln>
                <a:solidFill>
                  <a:schemeClr val="accent2">
                    <a:lumMod val="40000"/>
                    <a:lumOff val="60000"/>
                  </a:schemeClr>
                </a:solidFill>
              </a:rPr>
              <a:t>Religion</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5" name="TextBox 4">
            <a:extLst>
              <a:ext uri="{FF2B5EF4-FFF2-40B4-BE49-F238E27FC236}">
                <a16:creationId xmlns:a16="http://schemas.microsoft.com/office/drawing/2014/main" id="{143F2EB1-B7AD-4B07-A758-B62498548519}"/>
              </a:ext>
            </a:extLst>
          </p:cNvPr>
          <p:cNvSpPr txBox="1"/>
          <p:nvPr/>
        </p:nvSpPr>
        <p:spPr>
          <a:xfrm>
            <a:off x="3810047" y="2026589"/>
            <a:ext cx="4742837" cy="369332"/>
          </a:xfrm>
          <a:prstGeom prst="rect">
            <a:avLst/>
          </a:prstGeom>
          <a:noFill/>
        </p:spPr>
        <p:txBody>
          <a:bodyPr wrap="none" rtlCol="0">
            <a:spAutoFit/>
          </a:bodyPr>
          <a:lstStyle/>
          <a:p>
            <a:r>
              <a:rPr lang="en-GB" dirty="0"/>
              <a:t>If you were Jewish, where would you go to pray?</a:t>
            </a:r>
          </a:p>
        </p:txBody>
      </p:sp>
      <p:sp>
        <p:nvSpPr>
          <p:cNvPr id="6" name="TextBox 5">
            <a:extLst>
              <a:ext uri="{FF2B5EF4-FFF2-40B4-BE49-F238E27FC236}">
                <a16:creationId xmlns:a16="http://schemas.microsoft.com/office/drawing/2014/main" id="{F70EED35-BC7F-47C5-8274-0A9048DE6E5F}"/>
              </a:ext>
            </a:extLst>
          </p:cNvPr>
          <p:cNvSpPr txBox="1"/>
          <p:nvPr/>
        </p:nvSpPr>
        <p:spPr>
          <a:xfrm>
            <a:off x="5716242" y="2726636"/>
            <a:ext cx="1385700" cy="369332"/>
          </a:xfrm>
          <a:prstGeom prst="rect">
            <a:avLst/>
          </a:prstGeom>
          <a:noFill/>
        </p:spPr>
        <p:txBody>
          <a:bodyPr wrap="none" rtlCol="0">
            <a:spAutoFit/>
          </a:bodyPr>
          <a:lstStyle/>
          <a:p>
            <a:r>
              <a:rPr lang="en-GB" dirty="0"/>
              <a:t>A Synagogue</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581400"/>
            <a:ext cx="8730732" cy="2585323"/>
          </a:xfrm>
          <a:prstGeom prst="rect">
            <a:avLst/>
          </a:prstGeom>
          <a:noFill/>
        </p:spPr>
        <p:txBody>
          <a:bodyPr wrap="square" rtlCol="0">
            <a:spAutoFit/>
          </a:bodyPr>
          <a:lstStyle/>
          <a:p>
            <a:r>
              <a:rPr lang="en-GB" dirty="0"/>
              <a:t>Three bonus questions on the Jewish Faith:</a:t>
            </a:r>
          </a:p>
          <a:p>
            <a:endParaRPr lang="en-GB" dirty="0"/>
          </a:p>
          <a:p>
            <a:pPr marL="342900" indent="-342900">
              <a:buAutoNum type="arabicPeriod"/>
            </a:pPr>
            <a:r>
              <a:rPr lang="en-GB" dirty="0"/>
              <a:t>When a girl or boy reach adulthood in the Jewish religion they celebrate which religious ceremony?</a:t>
            </a:r>
            <a:r>
              <a:rPr lang="en-GB" dirty="0">
                <a:solidFill>
                  <a:srgbClr val="FF0000"/>
                </a:solidFill>
              </a:rPr>
              <a:t>												- Bar Mitzvah or Bat Mitzvah</a:t>
            </a:r>
          </a:p>
          <a:p>
            <a:pPr marL="342900" indent="-342900">
              <a:buFont typeface="+mj-lt"/>
              <a:buAutoNum type="arabicPeriod" startAt="2"/>
            </a:pPr>
            <a:r>
              <a:rPr lang="en-GB" dirty="0"/>
              <a:t>What would a Jewish person do with a Kippah?						</a:t>
            </a:r>
            <a:r>
              <a:rPr lang="en-GB" dirty="0">
                <a:solidFill>
                  <a:srgbClr val="FF0000"/>
                </a:solidFill>
              </a:rPr>
              <a:t>		- Wear it – it is the skull cap</a:t>
            </a:r>
          </a:p>
          <a:p>
            <a:pPr marL="342900" indent="-342900">
              <a:buFont typeface="+mj-lt"/>
              <a:buAutoNum type="arabicPeriod" startAt="3"/>
            </a:pPr>
            <a:r>
              <a:rPr lang="en-GB" dirty="0"/>
              <a:t>What is the name given to the Jewish holy text?</a:t>
            </a:r>
          </a:p>
          <a:p>
            <a:pPr lvl="3"/>
            <a:r>
              <a:rPr lang="en-GB" dirty="0">
                <a:solidFill>
                  <a:srgbClr val="FF0000"/>
                </a:solidFill>
              </a:rPr>
              <a:t>			- The Torah scrolls</a:t>
            </a:r>
            <a:endParaRPr lang="en-GB" baseline="30000" dirty="0">
              <a:solidFill>
                <a:srgbClr val="FF0000"/>
              </a:solidFill>
            </a:endParaRP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606798"/>
            <a:ext cx="8820363" cy="3073402"/>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69126851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4848970" y="694035"/>
            <a:ext cx="2494081" cy="923330"/>
          </a:xfrm>
          <a:prstGeom prst="rect">
            <a:avLst/>
          </a:prstGeom>
          <a:noFill/>
        </p:spPr>
        <p:txBody>
          <a:bodyPr wrap="none" lIns="91440" tIns="45720" rIns="91440" bIns="45720" anchor="t">
            <a:spAutoFit/>
          </a:bodyPr>
          <a:lstStyle/>
          <a:p>
            <a:pPr algn="ctr"/>
            <a:r>
              <a:rPr lang="en-US" sz="5400" b="1" dirty="0">
                <a:ln w="22225">
                  <a:solidFill>
                    <a:schemeClr val="accent2"/>
                  </a:solidFill>
                  <a:prstDash val="solid"/>
                </a:ln>
                <a:solidFill>
                  <a:schemeClr val="accent2">
                    <a:lumMod val="40000"/>
                    <a:lumOff val="60000"/>
                  </a:schemeClr>
                </a:solidFill>
              </a:rPr>
              <a:t>Religion</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5" name="TextBox 4">
            <a:extLst>
              <a:ext uri="{FF2B5EF4-FFF2-40B4-BE49-F238E27FC236}">
                <a16:creationId xmlns:a16="http://schemas.microsoft.com/office/drawing/2014/main" id="{143F2EB1-B7AD-4B07-A758-B62498548519}"/>
              </a:ext>
            </a:extLst>
          </p:cNvPr>
          <p:cNvSpPr txBox="1"/>
          <p:nvPr/>
        </p:nvSpPr>
        <p:spPr>
          <a:xfrm>
            <a:off x="2642741" y="2026589"/>
            <a:ext cx="7494231" cy="369332"/>
          </a:xfrm>
          <a:prstGeom prst="rect">
            <a:avLst/>
          </a:prstGeom>
          <a:noFill/>
        </p:spPr>
        <p:txBody>
          <a:bodyPr wrap="none" rtlCol="0">
            <a:spAutoFit/>
          </a:bodyPr>
          <a:lstStyle/>
          <a:p>
            <a:r>
              <a:rPr lang="en-GB" dirty="0"/>
              <a:t>If you worshiped the Goddess Minerva, what religion would you be following?</a:t>
            </a:r>
          </a:p>
        </p:txBody>
      </p:sp>
      <p:sp>
        <p:nvSpPr>
          <p:cNvPr id="6" name="TextBox 5">
            <a:extLst>
              <a:ext uri="{FF2B5EF4-FFF2-40B4-BE49-F238E27FC236}">
                <a16:creationId xmlns:a16="http://schemas.microsoft.com/office/drawing/2014/main" id="{F70EED35-BC7F-47C5-8274-0A9048DE6E5F}"/>
              </a:ext>
            </a:extLst>
          </p:cNvPr>
          <p:cNvSpPr txBox="1"/>
          <p:nvPr/>
        </p:nvSpPr>
        <p:spPr>
          <a:xfrm>
            <a:off x="5716242" y="2726636"/>
            <a:ext cx="1614096" cy="369332"/>
          </a:xfrm>
          <a:prstGeom prst="rect">
            <a:avLst/>
          </a:prstGeom>
          <a:noFill/>
        </p:spPr>
        <p:txBody>
          <a:bodyPr wrap="none" rtlCol="0">
            <a:spAutoFit/>
          </a:bodyPr>
          <a:lstStyle/>
          <a:p>
            <a:r>
              <a:rPr lang="en-GB" dirty="0"/>
              <a:t>Ancient Roman</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581400"/>
            <a:ext cx="8730732" cy="2308324"/>
          </a:xfrm>
          <a:prstGeom prst="rect">
            <a:avLst/>
          </a:prstGeom>
          <a:noFill/>
        </p:spPr>
        <p:txBody>
          <a:bodyPr wrap="square" rtlCol="0">
            <a:spAutoFit/>
          </a:bodyPr>
          <a:lstStyle/>
          <a:p>
            <a:r>
              <a:rPr lang="en-GB" dirty="0"/>
              <a:t>Three bonus questions on the Ancient Roman Gods:</a:t>
            </a:r>
          </a:p>
          <a:p>
            <a:endParaRPr lang="en-GB" dirty="0"/>
          </a:p>
          <a:p>
            <a:pPr marL="342900" indent="-342900">
              <a:buAutoNum type="arabicPeriod"/>
            </a:pPr>
            <a:r>
              <a:rPr lang="en-GB" dirty="0"/>
              <a:t>The ancient roman god of war was known as:</a:t>
            </a:r>
            <a:r>
              <a:rPr lang="en-GB" dirty="0">
                <a:solidFill>
                  <a:srgbClr val="FF0000"/>
                </a:solidFill>
              </a:rPr>
              <a:t>									- Mars</a:t>
            </a:r>
          </a:p>
          <a:p>
            <a:pPr marL="342900" indent="-342900">
              <a:buFont typeface="+mj-lt"/>
              <a:buAutoNum type="arabicPeriod" startAt="2"/>
            </a:pPr>
            <a:r>
              <a:rPr lang="en-GB" dirty="0"/>
              <a:t>The ancient roman god of the sea was known as:						</a:t>
            </a:r>
            <a:r>
              <a:rPr lang="en-GB" dirty="0">
                <a:solidFill>
                  <a:srgbClr val="FF0000"/>
                </a:solidFill>
              </a:rPr>
              <a:t>		- Neptune</a:t>
            </a:r>
          </a:p>
          <a:p>
            <a:pPr marL="342900" indent="-342900">
              <a:buFont typeface="+mj-lt"/>
              <a:buAutoNum type="arabicPeriod" startAt="3"/>
            </a:pPr>
            <a:r>
              <a:rPr lang="en-GB" dirty="0"/>
              <a:t>Who was roman goddess of beauty and love?</a:t>
            </a:r>
          </a:p>
          <a:p>
            <a:pPr lvl="3"/>
            <a:r>
              <a:rPr lang="en-GB" dirty="0">
                <a:solidFill>
                  <a:srgbClr val="FF0000"/>
                </a:solidFill>
              </a:rPr>
              <a:t>			- Venus</a:t>
            </a:r>
            <a:endParaRPr lang="en-GB" baseline="30000" dirty="0">
              <a:solidFill>
                <a:srgbClr val="FF0000"/>
              </a:solidFill>
            </a:endParaRP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606798"/>
            <a:ext cx="8820363" cy="3073402"/>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388857049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4848970" y="694035"/>
            <a:ext cx="2494081" cy="923330"/>
          </a:xfrm>
          <a:prstGeom prst="rect">
            <a:avLst/>
          </a:prstGeom>
          <a:noFill/>
        </p:spPr>
        <p:txBody>
          <a:bodyPr wrap="none" lIns="91440" tIns="45720" rIns="91440" bIns="45720" anchor="t">
            <a:spAutoFit/>
          </a:bodyPr>
          <a:lstStyle/>
          <a:p>
            <a:pPr algn="ctr"/>
            <a:r>
              <a:rPr lang="en-US" sz="5400" b="1" dirty="0">
                <a:ln w="22225">
                  <a:solidFill>
                    <a:schemeClr val="accent2"/>
                  </a:solidFill>
                  <a:prstDash val="solid"/>
                </a:ln>
                <a:solidFill>
                  <a:schemeClr val="accent2">
                    <a:lumMod val="40000"/>
                    <a:lumOff val="60000"/>
                  </a:schemeClr>
                </a:solidFill>
              </a:rPr>
              <a:t>Religion</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5" name="TextBox 4">
            <a:extLst>
              <a:ext uri="{FF2B5EF4-FFF2-40B4-BE49-F238E27FC236}">
                <a16:creationId xmlns:a16="http://schemas.microsoft.com/office/drawing/2014/main" id="{143F2EB1-B7AD-4B07-A758-B62498548519}"/>
              </a:ext>
            </a:extLst>
          </p:cNvPr>
          <p:cNvSpPr txBox="1"/>
          <p:nvPr/>
        </p:nvSpPr>
        <p:spPr>
          <a:xfrm>
            <a:off x="2642741" y="2026588"/>
            <a:ext cx="7598539" cy="923330"/>
          </a:xfrm>
          <a:prstGeom prst="rect">
            <a:avLst/>
          </a:prstGeom>
          <a:noFill/>
        </p:spPr>
        <p:txBody>
          <a:bodyPr wrap="square" rtlCol="0">
            <a:spAutoFit/>
          </a:bodyPr>
          <a:lstStyle/>
          <a:p>
            <a:r>
              <a:rPr lang="en-GB" dirty="0"/>
              <a:t>Ransack, Happy, Blunder, Plunder, Heathen are all words that originate from which ancient culture, along with place names such as Ormskirk, Formby and Scunthorpe.</a:t>
            </a:r>
          </a:p>
        </p:txBody>
      </p:sp>
      <p:sp>
        <p:nvSpPr>
          <p:cNvPr id="6" name="TextBox 5">
            <a:extLst>
              <a:ext uri="{FF2B5EF4-FFF2-40B4-BE49-F238E27FC236}">
                <a16:creationId xmlns:a16="http://schemas.microsoft.com/office/drawing/2014/main" id="{F70EED35-BC7F-47C5-8274-0A9048DE6E5F}"/>
              </a:ext>
            </a:extLst>
          </p:cNvPr>
          <p:cNvSpPr txBox="1"/>
          <p:nvPr/>
        </p:nvSpPr>
        <p:spPr>
          <a:xfrm>
            <a:off x="5728955" y="2855521"/>
            <a:ext cx="1616981" cy="369332"/>
          </a:xfrm>
          <a:prstGeom prst="rect">
            <a:avLst/>
          </a:prstGeom>
          <a:noFill/>
        </p:spPr>
        <p:txBody>
          <a:bodyPr wrap="none" rtlCol="0">
            <a:spAutoFit/>
          </a:bodyPr>
          <a:lstStyle/>
          <a:p>
            <a:r>
              <a:rPr lang="en-GB" dirty="0"/>
              <a:t>Viking or Norse</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581400"/>
            <a:ext cx="8730732" cy="2585323"/>
          </a:xfrm>
          <a:prstGeom prst="rect">
            <a:avLst/>
          </a:prstGeom>
          <a:noFill/>
        </p:spPr>
        <p:txBody>
          <a:bodyPr wrap="square" rtlCol="0">
            <a:spAutoFit/>
          </a:bodyPr>
          <a:lstStyle/>
          <a:p>
            <a:r>
              <a:rPr lang="en-GB" dirty="0"/>
              <a:t>Three bonus questions on the Vikings:</a:t>
            </a:r>
          </a:p>
          <a:p>
            <a:endParaRPr lang="en-GB" dirty="0"/>
          </a:p>
          <a:p>
            <a:pPr marL="342900" indent="-342900">
              <a:buAutoNum type="arabicPeriod"/>
            </a:pPr>
            <a:r>
              <a:rPr lang="en-GB" dirty="0"/>
              <a:t>The ancient Vikings believed in the after-life but where did each warrior Viking hope to end up?</a:t>
            </a:r>
            <a:r>
              <a:rPr lang="en-GB" dirty="0">
                <a:solidFill>
                  <a:srgbClr val="FF0000"/>
                </a:solidFill>
              </a:rPr>
              <a:t>												- Valhalla</a:t>
            </a:r>
          </a:p>
          <a:p>
            <a:pPr marL="342900" indent="-342900">
              <a:buFont typeface="+mj-lt"/>
              <a:buAutoNum type="arabicPeriod" startAt="2"/>
            </a:pPr>
            <a:r>
              <a:rPr lang="en-GB" dirty="0"/>
              <a:t>The ancient Viking god always up to mischief was known as?						</a:t>
            </a:r>
            <a:r>
              <a:rPr lang="en-GB" dirty="0">
                <a:solidFill>
                  <a:srgbClr val="FF0000"/>
                </a:solidFill>
              </a:rPr>
              <a:t>	- Loki</a:t>
            </a:r>
          </a:p>
          <a:p>
            <a:pPr marL="342900" indent="-342900">
              <a:buFont typeface="+mj-lt"/>
              <a:buAutoNum type="arabicPeriod" startAt="3"/>
            </a:pPr>
            <a:r>
              <a:rPr lang="en-GB" dirty="0"/>
              <a:t>What animals did Thor eat and reincarnate and also use to pull his chariot?</a:t>
            </a:r>
          </a:p>
          <a:p>
            <a:pPr lvl="3"/>
            <a:r>
              <a:rPr lang="en-GB" dirty="0">
                <a:solidFill>
                  <a:srgbClr val="FF0000"/>
                </a:solidFill>
              </a:rPr>
              <a:t>			- 2 Goats</a:t>
            </a:r>
            <a:endParaRPr lang="en-GB" baseline="30000" dirty="0">
              <a:solidFill>
                <a:srgbClr val="FF0000"/>
              </a:solidFill>
            </a:endParaRP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606798"/>
            <a:ext cx="8820363" cy="3073402"/>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12400514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4442566" y="694035"/>
            <a:ext cx="3306867"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Geography</a:t>
            </a:r>
          </a:p>
        </p:txBody>
      </p:sp>
      <p:sp>
        <p:nvSpPr>
          <p:cNvPr id="5" name="TextBox 4">
            <a:extLst>
              <a:ext uri="{FF2B5EF4-FFF2-40B4-BE49-F238E27FC236}">
                <a16:creationId xmlns:a16="http://schemas.microsoft.com/office/drawing/2014/main" id="{143F2EB1-B7AD-4B07-A758-B62498548519}"/>
              </a:ext>
            </a:extLst>
          </p:cNvPr>
          <p:cNvSpPr txBox="1"/>
          <p:nvPr/>
        </p:nvSpPr>
        <p:spPr>
          <a:xfrm>
            <a:off x="3246179" y="1951514"/>
            <a:ext cx="6445611" cy="369332"/>
          </a:xfrm>
          <a:prstGeom prst="rect">
            <a:avLst/>
          </a:prstGeom>
          <a:noFill/>
        </p:spPr>
        <p:txBody>
          <a:bodyPr wrap="none" rtlCol="0">
            <a:spAutoFit/>
          </a:bodyPr>
          <a:lstStyle/>
          <a:p>
            <a:r>
              <a:rPr lang="en-GB" dirty="0"/>
              <a:t>Put the countries in alphabetical order. You must answer promptly!</a:t>
            </a:r>
          </a:p>
        </p:txBody>
      </p:sp>
      <p:sp>
        <p:nvSpPr>
          <p:cNvPr id="6" name="TextBox 5">
            <a:extLst>
              <a:ext uri="{FF2B5EF4-FFF2-40B4-BE49-F238E27FC236}">
                <a16:creationId xmlns:a16="http://schemas.microsoft.com/office/drawing/2014/main" id="{F70EED35-BC7F-47C5-8274-0A9048DE6E5F}"/>
              </a:ext>
            </a:extLst>
          </p:cNvPr>
          <p:cNvSpPr txBox="1"/>
          <p:nvPr/>
        </p:nvSpPr>
        <p:spPr>
          <a:xfrm>
            <a:off x="5837209" y="2727762"/>
            <a:ext cx="631776" cy="369332"/>
          </a:xfrm>
          <a:prstGeom prst="rect">
            <a:avLst/>
          </a:prstGeom>
          <a:noFill/>
        </p:spPr>
        <p:txBody>
          <a:bodyPr wrap="none" rtlCol="0">
            <a:spAutoFit/>
          </a:bodyPr>
          <a:lstStyle/>
          <a:p>
            <a:r>
              <a:rPr lang="en-GB" dirty="0">
                <a:solidFill>
                  <a:srgbClr val="FF0000"/>
                </a:solidFill>
              </a:rPr>
              <a:t>Paris</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759200"/>
            <a:ext cx="8585200" cy="2585323"/>
          </a:xfrm>
          <a:prstGeom prst="rect">
            <a:avLst/>
          </a:prstGeom>
          <a:noFill/>
        </p:spPr>
        <p:txBody>
          <a:bodyPr wrap="square" rtlCol="0">
            <a:spAutoFit/>
          </a:bodyPr>
          <a:lstStyle/>
          <a:p>
            <a:r>
              <a:rPr lang="en-GB" dirty="0"/>
              <a:t>Three bonus questions on France:</a:t>
            </a:r>
          </a:p>
          <a:p>
            <a:endParaRPr lang="en-GB" dirty="0"/>
          </a:p>
          <a:p>
            <a:pPr marL="342900" indent="-342900">
              <a:buAutoNum type="arabicPeriod"/>
            </a:pPr>
            <a:r>
              <a:rPr lang="en-GB" dirty="0"/>
              <a:t>The Euro tunnel connect France to England, but where in France would you emerge?						</a:t>
            </a:r>
            <a:r>
              <a:rPr lang="en-GB" dirty="0">
                <a:solidFill>
                  <a:srgbClr val="FF0000"/>
                </a:solidFill>
              </a:rPr>
              <a:t>- Calais</a:t>
            </a:r>
          </a:p>
          <a:p>
            <a:pPr marL="342900" indent="-342900">
              <a:buAutoNum type="arabicPeriod"/>
            </a:pPr>
            <a:r>
              <a:rPr lang="en-GB" dirty="0"/>
              <a:t>There are 8 countries that boarder with France can you name 3?</a:t>
            </a:r>
          </a:p>
          <a:p>
            <a:r>
              <a:rPr lang="en-GB" dirty="0"/>
              <a:t>	- </a:t>
            </a:r>
            <a:r>
              <a:rPr lang="en-GB" dirty="0">
                <a:solidFill>
                  <a:srgbClr val="FF0000"/>
                </a:solidFill>
              </a:rPr>
              <a:t>Andorra, Belgium, Germany, Italy, Luxembourg, Monaco, Spain, Switzerland</a:t>
            </a:r>
          </a:p>
          <a:p>
            <a:endParaRPr lang="en-GB" dirty="0"/>
          </a:p>
          <a:p>
            <a:pPr marL="342900" indent="-342900">
              <a:buFont typeface="+mj-lt"/>
              <a:buAutoNum type="arabicPeriod" startAt="3"/>
            </a:pPr>
            <a:r>
              <a:rPr lang="en-GB" dirty="0"/>
              <a:t>One of the most famous French inventors developed a reading method for blind people. What was the name of this inventor?	-</a:t>
            </a:r>
            <a:r>
              <a:rPr lang="en-GB" dirty="0">
                <a:solidFill>
                  <a:srgbClr val="FF0000"/>
                </a:solidFill>
              </a:rPr>
              <a:t>Louis Braille</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784599"/>
            <a:ext cx="8820363" cy="2559923"/>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51822444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5291934" y="694035"/>
            <a:ext cx="1608134"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Time</a:t>
            </a:r>
          </a:p>
        </p:txBody>
      </p:sp>
      <p:sp>
        <p:nvSpPr>
          <p:cNvPr id="5" name="TextBox 4">
            <a:extLst>
              <a:ext uri="{FF2B5EF4-FFF2-40B4-BE49-F238E27FC236}">
                <a16:creationId xmlns:a16="http://schemas.microsoft.com/office/drawing/2014/main" id="{143F2EB1-B7AD-4B07-A758-B62498548519}"/>
              </a:ext>
            </a:extLst>
          </p:cNvPr>
          <p:cNvSpPr txBox="1"/>
          <p:nvPr/>
        </p:nvSpPr>
        <p:spPr>
          <a:xfrm>
            <a:off x="3046381" y="1892299"/>
            <a:ext cx="5581656" cy="646331"/>
          </a:xfrm>
          <a:prstGeom prst="rect">
            <a:avLst/>
          </a:prstGeom>
          <a:noFill/>
        </p:spPr>
        <p:txBody>
          <a:bodyPr wrap="none" rtlCol="0">
            <a:spAutoFit/>
          </a:bodyPr>
          <a:lstStyle/>
          <a:p>
            <a:pPr algn="ctr"/>
            <a:r>
              <a:rPr lang="en-GB" dirty="0"/>
              <a:t>The abbreviation GMT stand for Greenwich Mean Time. </a:t>
            </a:r>
          </a:p>
          <a:p>
            <a:pPr algn="ctr"/>
            <a:r>
              <a:rPr lang="en-GB" dirty="0"/>
              <a:t>What does the abbreviation IDL stand for?</a:t>
            </a:r>
          </a:p>
        </p:txBody>
      </p:sp>
      <p:sp>
        <p:nvSpPr>
          <p:cNvPr id="6" name="TextBox 5">
            <a:extLst>
              <a:ext uri="{FF2B5EF4-FFF2-40B4-BE49-F238E27FC236}">
                <a16:creationId xmlns:a16="http://schemas.microsoft.com/office/drawing/2014/main" id="{F70EED35-BC7F-47C5-8274-0A9048DE6E5F}"/>
              </a:ext>
            </a:extLst>
          </p:cNvPr>
          <p:cNvSpPr txBox="1"/>
          <p:nvPr/>
        </p:nvSpPr>
        <p:spPr>
          <a:xfrm>
            <a:off x="4941617" y="2695832"/>
            <a:ext cx="2334165" cy="369332"/>
          </a:xfrm>
          <a:prstGeom prst="rect">
            <a:avLst/>
          </a:prstGeom>
          <a:noFill/>
        </p:spPr>
        <p:txBody>
          <a:bodyPr wrap="none" rtlCol="0">
            <a:spAutoFit/>
          </a:bodyPr>
          <a:lstStyle/>
          <a:p>
            <a:r>
              <a:rPr lang="en-GB" dirty="0">
                <a:solidFill>
                  <a:srgbClr val="FF0000"/>
                </a:solidFill>
              </a:rPr>
              <a:t>International Date Line</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759200"/>
            <a:ext cx="8585200" cy="2308324"/>
          </a:xfrm>
          <a:prstGeom prst="rect">
            <a:avLst/>
          </a:prstGeom>
          <a:noFill/>
        </p:spPr>
        <p:txBody>
          <a:bodyPr wrap="square" rtlCol="0">
            <a:spAutoFit/>
          </a:bodyPr>
          <a:lstStyle/>
          <a:p>
            <a:r>
              <a:rPr lang="en-GB" dirty="0"/>
              <a:t>Three bonus questions on Time:</a:t>
            </a:r>
          </a:p>
          <a:p>
            <a:endParaRPr lang="en-GB" dirty="0"/>
          </a:p>
          <a:p>
            <a:pPr marL="342900" indent="-342900">
              <a:buAutoNum type="arabicPeriod"/>
            </a:pPr>
            <a:r>
              <a:rPr lang="en-GB" dirty="0"/>
              <a:t>What is the time difference between London, UK and Sydney, Australia?						</a:t>
            </a:r>
            <a:r>
              <a:rPr lang="en-GB" dirty="0">
                <a:solidFill>
                  <a:srgbClr val="FF0000"/>
                </a:solidFill>
              </a:rPr>
              <a:t>- 11 hours</a:t>
            </a:r>
          </a:p>
          <a:p>
            <a:pPr marL="342900" indent="-342900">
              <a:buAutoNum type="arabicPeriod"/>
            </a:pPr>
            <a:r>
              <a:rPr lang="en-GB" dirty="0"/>
              <a:t>To the nearest minute, what time is taken for light to travel from the sun to the Earth?</a:t>
            </a:r>
          </a:p>
          <a:p>
            <a:pPr lvl="4"/>
            <a:r>
              <a:rPr lang="en-GB" dirty="0">
                <a:solidFill>
                  <a:srgbClr val="FF0000"/>
                </a:solidFill>
              </a:rPr>
              <a:t>		- 8 minutes (and 20 seconds)</a:t>
            </a:r>
          </a:p>
          <a:p>
            <a:pPr marL="342900" indent="-342900">
              <a:buFont typeface="+mj-lt"/>
              <a:buAutoNum type="arabicPeriod" startAt="3"/>
            </a:pPr>
            <a:r>
              <a:rPr lang="en-GB" dirty="0"/>
              <a:t>What period of time came after the Jurassic period?</a:t>
            </a:r>
          </a:p>
          <a:p>
            <a:pPr lvl="4"/>
            <a:r>
              <a:rPr lang="en-GB" dirty="0"/>
              <a:t>		</a:t>
            </a:r>
            <a:r>
              <a:rPr lang="en-GB" dirty="0">
                <a:solidFill>
                  <a:srgbClr val="FF0000"/>
                </a:solidFill>
              </a:rPr>
              <a:t>- Cretaceous Period</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784599"/>
            <a:ext cx="8820363" cy="2559923"/>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4285341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4442566" y="694035"/>
            <a:ext cx="3306867"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Geography</a:t>
            </a:r>
          </a:p>
        </p:txBody>
      </p:sp>
      <p:sp>
        <p:nvSpPr>
          <p:cNvPr id="5" name="TextBox 4">
            <a:extLst>
              <a:ext uri="{FF2B5EF4-FFF2-40B4-BE49-F238E27FC236}">
                <a16:creationId xmlns:a16="http://schemas.microsoft.com/office/drawing/2014/main" id="{143F2EB1-B7AD-4B07-A758-B62498548519}"/>
              </a:ext>
            </a:extLst>
          </p:cNvPr>
          <p:cNvSpPr txBox="1"/>
          <p:nvPr/>
        </p:nvSpPr>
        <p:spPr>
          <a:xfrm>
            <a:off x="3759755" y="1877199"/>
            <a:ext cx="4697889" cy="369332"/>
          </a:xfrm>
          <a:prstGeom prst="rect">
            <a:avLst/>
          </a:prstGeom>
          <a:noFill/>
        </p:spPr>
        <p:txBody>
          <a:bodyPr wrap="none" rtlCol="0">
            <a:spAutoFit/>
          </a:bodyPr>
          <a:lstStyle/>
          <a:p>
            <a:r>
              <a:rPr lang="en-GB" dirty="0"/>
              <a:t>The river Seine flows through which capital city?</a:t>
            </a:r>
          </a:p>
        </p:txBody>
      </p:sp>
      <p:sp>
        <p:nvSpPr>
          <p:cNvPr id="6" name="TextBox 5">
            <a:extLst>
              <a:ext uri="{FF2B5EF4-FFF2-40B4-BE49-F238E27FC236}">
                <a16:creationId xmlns:a16="http://schemas.microsoft.com/office/drawing/2014/main" id="{F70EED35-BC7F-47C5-8274-0A9048DE6E5F}"/>
              </a:ext>
            </a:extLst>
          </p:cNvPr>
          <p:cNvSpPr txBox="1"/>
          <p:nvPr/>
        </p:nvSpPr>
        <p:spPr>
          <a:xfrm>
            <a:off x="5837209" y="2727762"/>
            <a:ext cx="631776" cy="369332"/>
          </a:xfrm>
          <a:prstGeom prst="rect">
            <a:avLst/>
          </a:prstGeom>
          <a:noFill/>
        </p:spPr>
        <p:txBody>
          <a:bodyPr wrap="none" rtlCol="0">
            <a:spAutoFit/>
          </a:bodyPr>
          <a:lstStyle/>
          <a:p>
            <a:r>
              <a:rPr lang="en-GB" dirty="0">
                <a:solidFill>
                  <a:srgbClr val="FF0000"/>
                </a:solidFill>
              </a:rPr>
              <a:t>Paris</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759200"/>
            <a:ext cx="8585200" cy="2585323"/>
          </a:xfrm>
          <a:prstGeom prst="rect">
            <a:avLst/>
          </a:prstGeom>
          <a:noFill/>
        </p:spPr>
        <p:txBody>
          <a:bodyPr wrap="square" rtlCol="0">
            <a:spAutoFit/>
          </a:bodyPr>
          <a:lstStyle/>
          <a:p>
            <a:r>
              <a:rPr lang="en-GB" dirty="0"/>
              <a:t>Three bonus questions on France:</a:t>
            </a:r>
          </a:p>
          <a:p>
            <a:endParaRPr lang="en-GB" dirty="0"/>
          </a:p>
          <a:p>
            <a:pPr marL="342900" indent="-342900">
              <a:buAutoNum type="arabicPeriod"/>
            </a:pPr>
            <a:r>
              <a:rPr lang="en-GB" dirty="0"/>
              <a:t>The Euro tunnel connect France to England, but where in France would you emerge?						</a:t>
            </a:r>
            <a:r>
              <a:rPr lang="en-GB" dirty="0">
                <a:solidFill>
                  <a:srgbClr val="FF0000"/>
                </a:solidFill>
              </a:rPr>
              <a:t>- Calais</a:t>
            </a:r>
          </a:p>
          <a:p>
            <a:pPr marL="342900" indent="-342900">
              <a:buAutoNum type="arabicPeriod"/>
            </a:pPr>
            <a:r>
              <a:rPr lang="en-GB" dirty="0"/>
              <a:t>There are 8 countries that boarder with France can you name 3?</a:t>
            </a:r>
          </a:p>
          <a:p>
            <a:r>
              <a:rPr lang="en-GB" dirty="0"/>
              <a:t>	- </a:t>
            </a:r>
            <a:r>
              <a:rPr lang="en-GB" dirty="0">
                <a:solidFill>
                  <a:srgbClr val="FF0000"/>
                </a:solidFill>
              </a:rPr>
              <a:t>Andorra, Belgium, Germany, Italy, Luxembourg, Monaco, Spain, Switzerland</a:t>
            </a:r>
          </a:p>
          <a:p>
            <a:endParaRPr lang="en-GB" dirty="0"/>
          </a:p>
          <a:p>
            <a:pPr marL="342900" indent="-342900">
              <a:buFont typeface="+mj-lt"/>
              <a:buAutoNum type="arabicPeriod" startAt="3"/>
            </a:pPr>
            <a:r>
              <a:rPr lang="en-GB" dirty="0"/>
              <a:t>One of the most famous French inventors developed a reading method for blind people. What was the name of this inventor?	-</a:t>
            </a:r>
            <a:r>
              <a:rPr lang="en-GB" dirty="0">
                <a:solidFill>
                  <a:srgbClr val="FF0000"/>
                </a:solidFill>
              </a:rPr>
              <a:t>Louis Braille</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784599"/>
            <a:ext cx="8820363" cy="2559923"/>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354108412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4587767" y="694035"/>
            <a:ext cx="3016468"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Television</a:t>
            </a:r>
          </a:p>
        </p:txBody>
      </p:sp>
      <p:sp>
        <p:nvSpPr>
          <p:cNvPr id="5" name="TextBox 4">
            <a:extLst>
              <a:ext uri="{FF2B5EF4-FFF2-40B4-BE49-F238E27FC236}">
                <a16:creationId xmlns:a16="http://schemas.microsoft.com/office/drawing/2014/main" id="{143F2EB1-B7AD-4B07-A758-B62498548519}"/>
              </a:ext>
            </a:extLst>
          </p:cNvPr>
          <p:cNvSpPr txBox="1"/>
          <p:nvPr/>
        </p:nvSpPr>
        <p:spPr>
          <a:xfrm>
            <a:off x="3246179" y="1951514"/>
            <a:ext cx="5758121" cy="646331"/>
          </a:xfrm>
          <a:prstGeom prst="rect">
            <a:avLst/>
          </a:prstGeom>
          <a:noFill/>
        </p:spPr>
        <p:txBody>
          <a:bodyPr wrap="square" rtlCol="0">
            <a:spAutoFit/>
          </a:bodyPr>
          <a:lstStyle/>
          <a:p>
            <a:r>
              <a:rPr lang="en-GB" dirty="0"/>
              <a:t>Which real life person, has a mother named Marge, a father named Homer and two sisters named Lisa and Maggie?</a:t>
            </a:r>
          </a:p>
        </p:txBody>
      </p:sp>
      <p:sp>
        <p:nvSpPr>
          <p:cNvPr id="6" name="TextBox 5">
            <a:extLst>
              <a:ext uri="{FF2B5EF4-FFF2-40B4-BE49-F238E27FC236}">
                <a16:creationId xmlns:a16="http://schemas.microsoft.com/office/drawing/2014/main" id="{F70EED35-BC7F-47C5-8274-0A9048DE6E5F}"/>
              </a:ext>
            </a:extLst>
          </p:cNvPr>
          <p:cNvSpPr txBox="1"/>
          <p:nvPr/>
        </p:nvSpPr>
        <p:spPr>
          <a:xfrm>
            <a:off x="5837209" y="2727762"/>
            <a:ext cx="1558953" cy="369332"/>
          </a:xfrm>
          <a:prstGeom prst="rect">
            <a:avLst/>
          </a:prstGeom>
          <a:noFill/>
        </p:spPr>
        <p:txBody>
          <a:bodyPr wrap="none" rtlCol="0">
            <a:spAutoFit/>
          </a:bodyPr>
          <a:lstStyle/>
          <a:p>
            <a:r>
              <a:rPr lang="en-GB" dirty="0">
                <a:solidFill>
                  <a:srgbClr val="FF0000"/>
                </a:solidFill>
              </a:rPr>
              <a:t>Matt Groening</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759200"/>
            <a:ext cx="8585200" cy="2308324"/>
          </a:xfrm>
          <a:prstGeom prst="rect">
            <a:avLst/>
          </a:prstGeom>
          <a:noFill/>
        </p:spPr>
        <p:txBody>
          <a:bodyPr wrap="square" rtlCol="0">
            <a:spAutoFit/>
          </a:bodyPr>
          <a:lstStyle/>
          <a:p>
            <a:r>
              <a:rPr lang="en-GB" dirty="0"/>
              <a:t>Three bonus questions on The Simpsons:</a:t>
            </a:r>
          </a:p>
          <a:p>
            <a:endParaRPr lang="en-GB" dirty="0"/>
          </a:p>
          <a:p>
            <a:pPr marL="342900" indent="-342900">
              <a:buAutoNum type="arabicPeriod"/>
            </a:pPr>
            <a:r>
              <a:rPr lang="en-GB" dirty="0"/>
              <a:t>What is the name of the family that live next door to the Simpson’s? 						</a:t>
            </a:r>
            <a:r>
              <a:rPr lang="en-GB" dirty="0">
                <a:solidFill>
                  <a:srgbClr val="FF0000"/>
                </a:solidFill>
              </a:rPr>
              <a:t>- Flanders</a:t>
            </a:r>
          </a:p>
          <a:p>
            <a:pPr marL="342900" indent="-342900">
              <a:buAutoNum type="arabicPeriod"/>
            </a:pPr>
            <a:r>
              <a:rPr lang="en-GB" dirty="0"/>
              <a:t>How many children does </a:t>
            </a:r>
            <a:r>
              <a:rPr lang="en-GB" dirty="0" err="1"/>
              <a:t>Apu</a:t>
            </a:r>
            <a:r>
              <a:rPr lang="en-GB" dirty="0"/>
              <a:t> have with his wife, </a:t>
            </a:r>
            <a:r>
              <a:rPr lang="en-GB" dirty="0" err="1"/>
              <a:t>Mandjula</a:t>
            </a:r>
            <a:r>
              <a:rPr lang="en-GB" dirty="0"/>
              <a:t>?</a:t>
            </a:r>
          </a:p>
          <a:p>
            <a:r>
              <a:rPr lang="en-GB" dirty="0"/>
              <a:t>				</a:t>
            </a:r>
            <a:r>
              <a:rPr lang="en-GB" dirty="0">
                <a:solidFill>
                  <a:srgbClr val="FF0000"/>
                </a:solidFill>
              </a:rPr>
              <a:t>- Eight</a:t>
            </a:r>
          </a:p>
          <a:p>
            <a:pPr marL="342900" indent="-342900">
              <a:buFont typeface="+mj-lt"/>
              <a:buAutoNum type="arabicPeriod" startAt="3"/>
            </a:pPr>
            <a:r>
              <a:rPr lang="en-GB" dirty="0"/>
              <a:t>Who’s catchphrase in the Simpson’s is “SKINNER!”? </a:t>
            </a:r>
          </a:p>
          <a:p>
            <a:r>
              <a:rPr lang="en-GB" dirty="0"/>
              <a:t>				</a:t>
            </a:r>
            <a:r>
              <a:rPr lang="en-GB" dirty="0">
                <a:solidFill>
                  <a:srgbClr val="FF0000"/>
                </a:solidFill>
              </a:rPr>
              <a:t>-Superintendent Gary Chalmers</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784599"/>
            <a:ext cx="8820363" cy="2559923"/>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242837582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4763040" y="694035"/>
            <a:ext cx="2665923"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Scotland</a:t>
            </a:r>
          </a:p>
        </p:txBody>
      </p:sp>
      <p:sp>
        <p:nvSpPr>
          <p:cNvPr id="5" name="TextBox 4">
            <a:extLst>
              <a:ext uri="{FF2B5EF4-FFF2-40B4-BE49-F238E27FC236}">
                <a16:creationId xmlns:a16="http://schemas.microsoft.com/office/drawing/2014/main" id="{143F2EB1-B7AD-4B07-A758-B62498548519}"/>
              </a:ext>
            </a:extLst>
          </p:cNvPr>
          <p:cNvSpPr txBox="1"/>
          <p:nvPr/>
        </p:nvSpPr>
        <p:spPr>
          <a:xfrm>
            <a:off x="4204005" y="1951514"/>
            <a:ext cx="3783985" cy="369332"/>
          </a:xfrm>
          <a:prstGeom prst="rect">
            <a:avLst/>
          </a:prstGeom>
          <a:noFill/>
        </p:spPr>
        <p:txBody>
          <a:bodyPr wrap="none" rtlCol="0">
            <a:spAutoFit/>
          </a:bodyPr>
          <a:lstStyle/>
          <a:p>
            <a:r>
              <a:rPr lang="en-GB" dirty="0"/>
              <a:t>Who wrote the song 'Auld Lang </a:t>
            </a:r>
            <a:r>
              <a:rPr lang="en-GB" dirty="0" err="1"/>
              <a:t>Syne</a:t>
            </a:r>
            <a:r>
              <a:rPr lang="en-GB" dirty="0"/>
              <a:t>'?</a:t>
            </a:r>
          </a:p>
        </p:txBody>
      </p:sp>
      <p:sp>
        <p:nvSpPr>
          <p:cNvPr id="6" name="TextBox 5">
            <a:extLst>
              <a:ext uri="{FF2B5EF4-FFF2-40B4-BE49-F238E27FC236}">
                <a16:creationId xmlns:a16="http://schemas.microsoft.com/office/drawing/2014/main" id="{F70EED35-BC7F-47C5-8274-0A9048DE6E5F}"/>
              </a:ext>
            </a:extLst>
          </p:cNvPr>
          <p:cNvSpPr txBox="1"/>
          <p:nvPr/>
        </p:nvSpPr>
        <p:spPr>
          <a:xfrm>
            <a:off x="5532409" y="2760703"/>
            <a:ext cx="1430263" cy="369332"/>
          </a:xfrm>
          <a:prstGeom prst="rect">
            <a:avLst/>
          </a:prstGeom>
          <a:noFill/>
        </p:spPr>
        <p:txBody>
          <a:bodyPr wrap="none" rtlCol="0">
            <a:spAutoFit/>
          </a:bodyPr>
          <a:lstStyle/>
          <a:p>
            <a:r>
              <a:rPr lang="en-GB" dirty="0">
                <a:solidFill>
                  <a:srgbClr val="FF0000"/>
                </a:solidFill>
              </a:rPr>
              <a:t>Robbie Burns</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759200"/>
            <a:ext cx="8585200" cy="2308324"/>
          </a:xfrm>
          <a:prstGeom prst="rect">
            <a:avLst/>
          </a:prstGeom>
          <a:noFill/>
        </p:spPr>
        <p:txBody>
          <a:bodyPr wrap="square" rtlCol="0">
            <a:spAutoFit/>
          </a:bodyPr>
          <a:lstStyle/>
          <a:p>
            <a:r>
              <a:rPr lang="en-GB" dirty="0"/>
              <a:t>Three bonus questions on Scotland:</a:t>
            </a:r>
          </a:p>
          <a:p>
            <a:endParaRPr lang="en-GB" dirty="0"/>
          </a:p>
          <a:p>
            <a:pPr marL="342900" indent="-342900">
              <a:buAutoNum type="arabicPeriod"/>
            </a:pPr>
            <a:r>
              <a:rPr lang="en-GB" dirty="0"/>
              <a:t>What is the name of the building where the Scottish Parliament sit?						</a:t>
            </a:r>
            <a:r>
              <a:rPr lang="en-GB" dirty="0">
                <a:solidFill>
                  <a:srgbClr val="FF0000"/>
                </a:solidFill>
              </a:rPr>
              <a:t>- Holyrood</a:t>
            </a:r>
          </a:p>
          <a:p>
            <a:pPr marL="342900" indent="-342900">
              <a:buAutoNum type="arabicPeriod"/>
            </a:pPr>
            <a:r>
              <a:rPr lang="en-GB" dirty="0"/>
              <a:t>What Scottish course is known as the home of golf?</a:t>
            </a:r>
          </a:p>
          <a:p>
            <a:r>
              <a:rPr lang="en-GB" dirty="0"/>
              <a:t>				</a:t>
            </a:r>
            <a:r>
              <a:rPr lang="en-GB" dirty="0">
                <a:solidFill>
                  <a:srgbClr val="FF0000"/>
                </a:solidFill>
              </a:rPr>
              <a:t>- St Andrews</a:t>
            </a:r>
            <a:endParaRPr lang="en-GB" dirty="0"/>
          </a:p>
          <a:p>
            <a:pPr marL="342900" indent="-342900">
              <a:buFont typeface="+mj-lt"/>
              <a:buAutoNum type="arabicPeriod" startAt="3"/>
            </a:pPr>
            <a:r>
              <a:rPr lang="en-GB" dirty="0"/>
              <a:t>If you were in Stranraer would you be on the East or West coast of Scotland?					</a:t>
            </a:r>
            <a:r>
              <a:rPr lang="en-GB" dirty="0">
                <a:solidFill>
                  <a:srgbClr val="FF0000"/>
                </a:solidFill>
              </a:rPr>
              <a:t>- West</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784599"/>
            <a:ext cx="8820363" cy="2559923"/>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423873445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5430881" y="694035"/>
            <a:ext cx="1330237"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Law</a:t>
            </a:r>
          </a:p>
        </p:txBody>
      </p:sp>
      <p:sp>
        <p:nvSpPr>
          <p:cNvPr id="5" name="TextBox 4">
            <a:extLst>
              <a:ext uri="{FF2B5EF4-FFF2-40B4-BE49-F238E27FC236}">
                <a16:creationId xmlns:a16="http://schemas.microsoft.com/office/drawing/2014/main" id="{143F2EB1-B7AD-4B07-A758-B62498548519}"/>
              </a:ext>
            </a:extLst>
          </p:cNvPr>
          <p:cNvSpPr txBox="1"/>
          <p:nvPr/>
        </p:nvSpPr>
        <p:spPr>
          <a:xfrm>
            <a:off x="1839127" y="1938815"/>
            <a:ext cx="8728800" cy="646331"/>
          </a:xfrm>
          <a:prstGeom prst="rect">
            <a:avLst/>
          </a:prstGeom>
          <a:noFill/>
        </p:spPr>
        <p:txBody>
          <a:bodyPr wrap="none" rtlCol="0">
            <a:spAutoFit/>
          </a:bodyPr>
          <a:lstStyle/>
          <a:p>
            <a:pPr algn="ctr"/>
            <a:r>
              <a:rPr lang="en-GB" dirty="0"/>
              <a:t>Before a law can be passed it must first go through each of the houses with in Westminster.</a:t>
            </a:r>
          </a:p>
          <a:p>
            <a:pPr algn="ctr"/>
            <a:r>
              <a:rPr lang="en-GB" dirty="0"/>
              <a:t>At this point it is called a what?</a:t>
            </a:r>
          </a:p>
        </p:txBody>
      </p:sp>
      <p:sp>
        <p:nvSpPr>
          <p:cNvPr id="6" name="TextBox 5">
            <a:extLst>
              <a:ext uri="{FF2B5EF4-FFF2-40B4-BE49-F238E27FC236}">
                <a16:creationId xmlns:a16="http://schemas.microsoft.com/office/drawing/2014/main" id="{F70EED35-BC7F-47C5-8274-0A9048DE6E5F}"/>
              </a:ext>
            </a:extLst>
          </p:cNvPr>
          <p:cNvSpPr txBox="1"/>
          <p:nvPr/>
        </p:nvSpPr>
        <p:spPr>
          <a:xfrm>
            <a:off x="5837209" y="2727762"/>
            <a:ext cx="654346" cy="369332"/>
          </a:xfrm>
          <a:prstGeom prst="rect">
            <a:avLst/>
          </a:prstGeom>
          <a:noFill/>
        </p:spPr>
        <p:txBody>
          <a:bodyPr wrap="none" rtlCol="0">
            <a:spAutoFit/>
          </a:bodyPr>
          <a:lstStyle/>
          <a:p>
            <a:r>
              <a:rPr lang="en-GB" dirty="0">
                <a:solidFill>
                  <a:srgbClr val="FF0000"/>
                </a:solidFill>
              </a:rPr>
              <a:t>A Bill</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759200"/>
            <a:ext cx="8585200" cy="2585323"/>
          </a:xfrm>
          <a:prstGeom prst="rect">
            <a:avLst/>
          </a:prstGeom>
          <a:noFill/>
        </p:spPr>
        <p:txBody>
          <a:bodyPr wrap="square" rtlCol="0">
            <a:spAutoFit/>
          </a:bodyPr>
          <a:lstStyle/>
          <a:p>
            <a:r>
              <a:rPr lang="en-GB" dirty="0"/>
              <a:t>Three bonus questions on Laws:</a:t>
            </a:r>
          </a:p>
          <a:p>
            <a:endParaRPr lang="en-GB" dirty="0"/>
          </a:p>
          <a:p>
            <a:pPr marL="342900" indent="-342900">
              <a:buAutoNum type="arabicPeriod"/>
            </a:pPr>
            <a:r>
              <a:rPr lang="en-GB" dirty="0"/>
              <a:t>If a shipwreck’s bounty was to wash up on a shore, to whom would all bounty belong?</a:t>
            </a:r>
          </a:p>
          <a:p>
            <a:r>
              <a:rPr lang="en-GB" dirty="0"/>
              <a:t>				</a:t>
            </a:r>
            <a:r>
              <a:rPr lang="en-GB" dirty="0">
                <a:solidFill>
                  <a:srgbClr val="FF0000"/>
                </a:solidFill>
              </a:rPr>
              <a:t>- The Monarch</a:t>
            </a:r>
          </a:p>
          <a:p>
            <a:pPr marL="342900" indent="-342900">
              <a:buFont typeface="+mj-lt"/>
              <a:buAutoNum type="arabicPeriod" startAt="2"/>
            </a:pPr>
            <a:r>
              <a:rPr lang="en-GB" dirty="0"/>
              <a:t>According to an old, yet still active law, all Englishmen over the age of 14 must carry out, by law, at least two hours of practice per week doing what?</a:t>
            </a:r>
          </a:p>
          <a:p>
            <a:r>
              <a:rPr lang="en-GB" dirty="0"/>
              <a:t>				</a:t>
            </a:r>
            <a:r>
              <a:rPr lang="en-GB" dirty="0">
                <a:solidFill>
                  <a:srgbClr val="FF0000"/>
                </a:solidFill>
              </a:rPr>
              <a:t>- Practicing their long bow</a:t>
            </a:r>
          </a:p>
          <a:p>
            <a:pPr marL="342900" indent="-342900">
              <a:buFont typeface="+mj-lt"/>
              <a:buAutoNum type="arabicPeriod" startAt="3"/>
            </a:pPr>
            <a:r>
              <a:rPr lang="en-GB" dirty="0"/>
              <a:t>Where in the UK is it illegal to die?</a:t>
            </a:r>
          </a:p>
          <a:p>
            <a:r>
              <a:rPr lang="en-GB" dirty="0"/>
              <a:t>				</a:t>
            </a:r>
            <a:r>
              <a:rPr lang="en-GB" dirty="0">
                <a:solidFill>
                  <a:srgbClr val="FF0000"/>
                </a:solidFill>
              </a:rPr>
              <a:t>- The houses of parliament</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784599"/>
            <a:ext cx="8820363" cy="2559923"/>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172107119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3741543" y="528935"/>
            <a:ext cx="4708918"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Modern </a:t>
            </a:r>
            <a:r>
              <a:rPr lang="en-US" sz="5400" b="1" dirty="0">
                <a:ln w="22225">
                  <a:solidFill>
                    <a:schemeClr val="accent2"/>
                  </a:solidFill>
                  <a:prstDash val="solid"/>
                </a:ln>
                <a:solidFill>
                  <a:schemeClr val="accent2">
                    <a:lumMod val="40000"/>
                    <a:lumOff val="60000"/>
                  </a:schemeClr>
                </a:solidFill>
              </a:rPr>
              <a:t>History</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5" name="TextBox 4">
            <a:extLst>
              <a:ext uri="{FF2B5EF4-FFF2-40B4-BE49-F238E27FC236}">
                <a16:creationId xmlns:a16="http://schemas.microsoft.com/office/drawing/2014/main" id="{143F2EB1-B7AD-4B07-A758-B62498548519}"/>
              </a:ext>
            </a:extLst>
          </p:cNvPr>
          <p:cNvSpPr txBox="1"/>
          <p:nvPr/>
        </p:nvSpPr>
        <p:spPr>
          <a:xfrm>
            <a:off x="3246179" y="1786414"/>
            <a:ext cx="6851876" cy="369332"/>
          </a:xfrm>
          <a:prstGeom prst="rect">
            <a:avLst/>
          </a:prstGeom>
          <a:noFill/>
        </p:spPr>
        <p:txBody>
          <a:bodyPr wrap="none" rtlCol="0">
            <a:spAutoFit/>
          </a:bodyPr>
          <a:lstStyle/>
          <a:p>
            <a:r>
              <a:rPr lang="en-GB" dirty="0"/>
              <a:t>Who was the President of the US at the beginning of the </a:t>
            </a:r>
            <a:r>
              <a:rPr lang="en-GB" b="1" dirty="0"/>
              <a:t>21st century</a:t>
            </a:r>
            <a:r>
              <a:rPr lang="en-GB" dirty="0"/>
              <a:t>?</a:t>
            </a:r>
          </a:p>
        </p:txBody>
      </p:sp>
      <p:sp>
        <p:nvSpPr>
          <p:cNvPr id="6" name="TextBox 5">
            <a:extLst>
              <a:ext uri="{FF2B5EF4-FFF2-40B4-BE49-F238E27FC236}">
                <a16:creationId xmlns:a16="http://schemas.microsoft.com/office/drawing/2014/main" id="{F70EED35-BC7F-47C5-8274-0A9048DE6E5F}"/>
              </a:ext>
            </a:extLst>
          </p:cNvPr>
          <p:cNvSpPr txBox="1"/>
          <p:nvPr/>
        </p:nvSpPr>
        <p:spPr>
          <a:xfrm>
            <a:off x="5837209" y="2562662"/>
            <a:ext cx="1188595" cy="369332"/>
          </a:xfrm>
          <a:prstGeom prst="rect">
            <a:avLst/>
          </a:prstGeom>
          <a:noFill/>
        </p:spPr>
        <p:txBody>
          <a:bodyPr wrap="none" rtlCol="0">
            <a:spAutoFit/>
          </a:bodyPr>
          <a:lstStyle/>
          <a:p>
            <a:r>
              <a:rPr lang="en-GB" dirty="0">
                <a:solidFill>
                  <a:srgbClr val="FF0000"/>
                </a:solidFill>
              </a:rPr>
              <a:t>Bill Clinton</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594100"/>
            <a:ext cx="8585200" cy="2862322"/>
          </a:xfrm>
          <a:prstGeom prst="rect">
            <a:avLst/>
          </a:prstGeom>
          <a:noFill/>
        </p:spPr>
        <p:txBody>
          <a:bodyPr wrap="square" rtlCol="0">
            <a:spAutoFit/>
          </a:bodyPr>
          <a:lstStyle/>
          <a:p>
            <a:r>
              <a:rPr lang="en-GB" dirty="0"/>
              <a:t>Three bonus questions on Modern History:</a:t>
            </a:r>
          </a:p>
          <a:p>
            <a:endParaRPr lang="en-GB" dirty="0"/>
          </a:p>
          <a:p>
            <a:pPr marL="342900" indent="-342900">
              <a:buAutoNum type="arabicPeriod"/>
            </a:pPr>
            <a:r>
              <a:rPr lang="en-GB" dirty="0"/>
              <a:t>The first Gulf War took place in which decade?	</a:t>
            </a:r>
          </a:p>
          <a:p>
            <a:r>
              <a:rPr lang="en-GB" dirty="0"/>
              <a:t>				</a:t>
            </a:r>
            <a:r>
              <a:rPr lang="en-GB" dirty="0">
                <a:solidFill>
                  <a:srgbClr val="FF0000"/>
                </a:solidFill>
              </a:rPr>
              <a:t>- 90’s</a:t>
            </a:r>
          </a:p>
          <a:p>
            <a:pPr marL="342900" indent="-342900">
              <a:buAutoNum type="arabicPeriod"/>
            </a:pPr>
            <a:r>
              <a:rPr lang="en-GB" dirty="0"/>
              <a:t>Argentina and the United Kingdom went to war in the 1980’s over a small island? What was the name of the Island? </a:t>
            </a:r>
          </a:p>
          <a:p>
            <a:r>
              <a:rPr lang="en-GB" dirty="0"/>
              <a:t>				- </a:t>
            </a:r>
            <a:r>
              <a:rPr lang="en-GB" dirty="0">
                <a:solidFill>
                  <a:srgbClr val="FF0000"/>
                </a:solidFill>
              </a:rPr>
              <a:t>Falklands</a:t>
            </a:r>
          </a:p>
          <a:p>
            <a:pPr marL="342900" indent="-342900">
              <a:buFont typeface="+mj-lt"/>
              <a:buAutoNum type="arabicPeriod" startAt="3"/>
            </a:pPr>
            <a:r>
              <a:rPr lang="en-GB" dirty="0"/>
              <a:t>A nuclear powerplant went in to a nuclear meltdown in 1986 causing world wide fallout. What was the name of the reactor that caused such devastation?</a:t>
            </a:r>
          </a:p>
          <a:p>
            <a:r>
              <a:rPr lang="en-GB" dirty="0"/>
              <a:t>				-</a:t>
            </a:r>
            <a:r>
              <a:rPr lang="en-GB" dirty="0">
                <a:solidFill>
                  <a:srgbClr val="FF0000"/>
                </a:solidFill>
              </a:rPr>
              <a:t>Chernobyl</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7272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619499"/>
            <a:ext cx="8820363" cy="2836923"/>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375041055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4599118" y="122535"/>
            <a:ext cx="2993769"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Literature</a:t>
            </a:r>
          </a:p>
        </p:txBody>
      </p:sp>
      <p:sp>
        <p:nvSpPr>
          <p:cNvPr id="5" name="TextBox 4">
            <a:extLst>
              <a:ext uri="{FF2B5EF4-FFF2-40B4-BE49-F238E27FC236}">
                <a16:creationId xmlns:a16="http://schemas.microsoft.com/office/drawing/2014/main" id="{143F2EB1-B7AD-4B07-A758-B62498548519}"/>
              </a:ext>
            </a:extLst>
          </p:cNvPr>
          <p:cNvSpPr txBox="1"/>
          <p:nvPr/>
        </p:nvSpPr>
        <p:spPr>
          <a:xfrm>
            <a:off x="3911395" y="1380014"/>
            <a:ext cx="4732258" cy="369332"/>
          </a:xfrm>
          <a:prstGeom prst="rect">
            <a:avLst/>
          </a:prstGeom>
          <a:noFill/>
        </p:spPr>
        <p:txBody>
          <a:bodyPr wrap="none" rtlCol="0">
            <a:spAutoFit/>
          </a:bodyPr>
          <a:lstStyle/>
          <a:p>
            <a:r>
              <a:rPr lang="en-GB" dirty="0"/>
              <a:t>What is the name of the boy in the Jungle Book?</a:t>
            </a:r>
          </a:p>
        </p:txBody>
      </p:sp>
      <p:sp>
        <p:nvSpPr>
          <p:cNvPr id="6" name="TextBox 5">
            <a:extLst>
              <a:ext uri="{FF2B5EF4-FFF2-40B4-BE49-F238E27FC236}">
                <a16:creationId xmlns:a16="http://schemas.microsoft.com/office/drawing/2014/main" id="{F70EED35-BC7F-47C5-8274-0A9048DE6E5F}"/>
              </a:ext>
            </a:extLst>
          </p:cNvPr>
          <p:cNvSpPr txBox="1"/>
          <p:nvPr/>
        </p:nvSpPr>
        <p:spPr>
          <a:xfrm>
            <a:off x="5837211" y="2156262"/>
            <a:ext cx="880626" cy="369332"/>
          </a:xfrm>
          <a:prstGeom prst="rect">
            <a:avLst/>
          </a:prstGeom>
          <a:noFill/>
        </p:spPr>
        <p:txBody>
          <a:bodyPr wrap="none" rtlCol="0">
            <a:spAutoFit/>
          </a:bodyPr>
          <a:lstStyle/>
          <a:p>
            <a:r>
              <a:rPr lang="en-GB" dirty="0">
                <a:solidFill>
                  <a:srgbClr val="FF0000"/>
                </a:solidFill>
              </a:rPr>
              <a:t>Mowgli</a:t>
            </a:r>
          </a:p>
        </p:txBody>
      </p:sp>
      <p:sp>
        <p:nvSpPr>
          <p:cNvPr id="7" name="TextBox 6">
            <a:extLst>
              <a:ext uri="{FF2B5EF4-FFF2-40B4-BE49-F238E27FC236}">
                <a16:creationId xmlns:a16="http://schemas.microsoft.com/office/drawing/2014/main" id="{291ED551-1C4E-4384-8EB2-55509979D993}"/>
              </a:ext>
            </a:extLst>
          </p:cNvPr>
          <p:cNvSpPr txBox="1"/>
          <p:nvPr/>
        </p:nvSpPr>
        <p:spPr>
          <a:xfrm>
            <a:off x="1803400" y="2857500"/>
            <a:ext cx="8585200" cy="3693319"/>
          </a:xfrm>
          <a:prstGeom prst="rect">
            <a:avLst/>
          </a:prstGeom>
          <a:noFill/>
        </p:spPr>
        <p:txBody>
          <a:bodyPr wrap="square" rtlCol="0">
            <a:spAutoFit/>
          </a:bodyPr>
          <a:lstStyle/>
          <a:p>
            <a:r>
              <a:rPr lang="en-GB" dirty="0"/>
              <a:t>Three bonus questions on Literature:</a:t>
            </a:r>
          </a:p>
          <a:p>
            <a:endParaRPr lang="en-GB" dirty="0"/>
          </a:p>
          <a:p>
            <a:pPr marL="342900" indent="-342900">
              <a:buAutoNum type="arabicPeriod"/>
            </a:pPr>
            <a:r>
              <a:rPr lang="en-GB" dirty="0"/>
              <a:t>In the novel “</a:t>
            </a:r>
            <a:r>
              <a:rPr lang="en-GB" i="1" dirty="0"/>
              <a:t>An Inspector Calls</a:t>
            </a:r>
            <a:r>
              <a:rPr lang="en-GB" dirty="0"/>
              <a:t>” what is the name of the family investigated by the inspector?				</a:t>
            </a:r>
          </a:p>
          <a:p>
            <a:r>
              <a:rPr lang="en-GB" dirty="0"/>
              <a:t>				</a:t>
            </a:r>
            <a:r>
              <a:rPr lang="en-GB" dirty="0">
                <a:solidFill>
                  <a:srgbClr val="FF0000"/>
                </a:solidFill>
              </a:rPr>
              <a:t>- </a:t>
            </a:r>
            <a:r>
              <a:rPr lang="en-GB" dirty="0" err="1">
                <a:solidFill>
                  <a:srgbClr val="FF0000"/>
                </a:solidFill>
              </a:rPr>
              <a:t>Berlings</a:t>
            </a:r>
            <a:endParaRPr lang="en-GB" dirty="0">
              <a:solidFill>
                <a:srgbClr val="FF0000"/>
              </a:solidFill>
            </a:endParaRPr>
          </a:p>
          <a:p>
            <a:pPr marL="342900" indent="-342900">
              <a:buFont typeface="+mj-lt"/>
              <a:buAutoNum type="arabicPeriod" startAt="2"/>
            </a:pPr>
            <a:r>
              <a:rPr lang="en-GB" dirty="0"/>
              <a:t>“These violent delights have violent ends - And in their triumph die, like fire and powder - Which, as they kiss, consume” is a quote from which Shakespearean play or novel?			- </a:t>
            </a:r>
            <a:r>
              <a:rPr lang="en-GB" dirty="0">
                <a:solidFill>
                  <a:srgbClr val="FF0000"/>
                </a:solidFill>
              </a:rPr>
              <a:t>Romeo and Juliet</a:t>
            </a:r>
          </a:p>
          <a:p>
            <a:endParaRPr lang="en-GB" dirty="0"/>
          </a:p>
          <a:p>
            <a:pPr marL="342900" indent="-342900">
              <a:buFont typeface="+mj-lt"/>
              <a:buAutoNum type="arabicPeriod" startAt="3"/>
            </a:pPr>
            <a:r>
              <a:rPr lang="en-GB" dirty="0"/>
              <a:t>If I were eating a meal at the restaurant at the end of the universe, whilst contemplating why the meaning of life is 42. I would have read too many books from which author?</a:t>
            </a:r>
          </a:p>
          <a:p>
            <a:pPr lvl="2"/>
            <a:r>
              <a:rPr lang="en-GB" dirty="0"/>
              <a:t>			</a:t>
            </a:r>
            <a:r>
              <a:rPr lang="en-GB" dirty="0">
                <a:solidFill>
                  <a:srgbClr val="FF0000"/>
                </a:solidFill>
              </a:rPr>
              <a:t>-Douglas Adams</a:t>
            </a:r>
          </a:p>
        </p:txBody>
      </p:sp>
      <p:sp>
        <p:nvSpPr>
          <p:cNvPr id="8" name="Rectangle 7">
            <a:extLst>
              <a:ext uri="{FF2B5EF4-FFF2-40B4-BE49-F238E27FC236}">
                <a16:creationId xmlns:a16="http://schemas.microsoft.com/office/drawing/2014/main" id="{A029F9EE-12E2-4C2C-B225-880C0716A091}"/>
              </a:ext>
            </a:extLst>
          </p:cNvPr>
          <p:cNvSpPr/>
          <p:nvPr/>
        </p:nvSpPr>
        <p:spPr>
          <a:xfrm>
            <a:off x="1685819" y="13208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8" y="2857499"/>
            <a:ext cx="8820363" cy="3693319"/>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36393292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5109993" y="694035"/>
            <a:ext cx="1972015"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Dance</a:t>
            </a:r>
          </a:p>
        </p:txBody>
      </p:sp>
      <p:sp>
        <p:nvSpPr>
          <p:cNvPr id="5" name="TextBox 4">
            <a:extLst>
              <a:ext uri="{FF2B5EF4-FFF2-40B4-BE49-F238E27FC236}">
                <a16:creationId xmlns:a16="http://schemas.microsoft.com/office/drawing/2014/main" id="{143F2EB1-B7AD-4B07-A758-B62498548519}"/>
              </a:ext>
            </a:extLst>
          </p:cNvPr>
          <p:cNvSpPr txBox="1"/>
          <p:nvPr/>
        </p:nvSpPr>
        <p:spPr>
          <a:xfrm>
            <a:off x="3360479" y="1951514"/>
            <a:ext cx="5930534" cy="369332"/>
          </a:xfrm>
          <a:prstGeom prst="rect">
            <a:avLst/>
          </a:prstGeom>
          <a:noFill/>
        </p:spPr>
        <p:txBody>
          <a:bodyPr wrap="none" rtlCol="0">
            <a:spAutoFit/>
          </a:bodyPr>
          <a:lstStyle/>
          <a:p>
            <a:r>
              <a:rPr lang="en-GB" dirty="0"/>
              <a:t>If you were to Rhumba or Cha-cha what would you be doing?</a:t>
            </a:r>
          </a:p>
        </p:txBody>
      </p:sp>
      <p:sp>
        <p:nvSpPr>
          <p:cNvPr id="6" name="TextBox 5">
            <a:extLst>
              <a:ext uri="{FF2B5EF4-FFF2-40B4-BE49-F238E27FC236}">
                <a16:creationId xmlns:a16="http://schemas.microsoft.com/office/drawing/2014/main" id="{F70EED35-BC7F-47C5-8274-0A9048DE6E5F}"/>
              </a:ext>
            </a:extLst>
          </p:cNvPr>
          <p:cNvSpPr txBox="1"/>
          <p:nvPr/>
        </p:nvSpPr>
        <p:spPr>
          <a:xfrm>
            <a:off x="5625356" y="2638942"/>
            <a:ext cx="941283" cy="369332"/>
          </a:xfrm>
          <a:prstGeom prst="rect">
            <a:avLst/>
          </a:prstGeom>
          <a:noFill/>
        </p:spPr>
        <p:txBody>
          <a:bodyPr wrap="none" rtlCol="0">
            <a:spAutoFit/>
          </a:bodyPr>
          <a:lstStyle/>
          <a:p>
            <a:r>
              <a:rPr lang="en-GB" dirty="0">
                <a:solidFill>
                  <a:srgbClr val="FF0000"/>
                </a:solidFill>
              </a:rPr>
              <a:t>Dancing</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759200"/>
            <a:ext cx="8585200" cy="2308324"/>
          </a:xfrm>
          <a:prstGeom prst="rect">
            <a:avLst/>
          </a:prstGeom>
          <a:noFill/>
        </p:spPr>
        <p:txBody>
          <a:bodyPr wrap="square" rtlCol="0">
            <a:spAutoFit/>
          </a:bodyPr>
          <a:lstStyle/>
          <a:p>
            <a:r>
              <a:rPr lang="en-GB" dirty="0"/>
              <a:t>Three bonus questions on The arts:</a:t>
            </a:r>
          </a:p>
          <a:p>
            <a:endParaRPr lang="en-GB" dirty="0"/>
          </a:p>
          <a:p>
            <a:pPr marL="342900" indent="-342900">
              <a:buAutoNum type="arabicPeriod"/>
            </a:pPr>
            <a:r>
              <a:rPr lang="en-GB" dirty="0"/>
              <a:t>In music to play something pizzicato what would you be doing?							</a:t>
            </a:r>
            <a:r>
              <a:rPr lang="en-GB" dirty="0">
                <a:solidFill>
                  <a:srgbClr val="FF0000"/>
                </a:solidFill>
              </a:rPr>
              <a:t>- Plucking the strings</a:t>
            </a:r>
          </a:p>
          <a:p>
            <a:pPr marL="342900" indent="-342900">
              <a:buAutoNum type="arabicPeriod"/>
            </a:pPr>
            <a:r>
              <a:rPr lang="en-GB" dirty="0"/>
              <a:t>Which artist drew pictures of tin cans and psychedelic pop art?</a:t>
            </a:r>
          </a:p>
          <a:p>
            <a:r>
              <a:rPr lang="en-GB" dirty="0"/>
              <a:t>				- </a:t>
            </a:r>
            <a:r>
              <a:rPr lang="en-GB" dirty="0">
                <a:solidFill>
                  <a:srgbClr val="FF0000"/>
                </a:solidFill>
              </a:rPr>
              <a:t>Andy Warhol</a:t>
            </a:r>
          </a:p>
          <a:p>
            <a:pPr marL="342900" indent="-342900">
              <a:buFont typeface="+mj-lt"/>
              <a:buAutoNum type="arabicPeriod" startAt="3"/>
            </a:pPr>
            <a:r>
              <a:rPr lang="en-GB" dirty="0"/>
              <a:t>Which famous composer continued to write music even when he had become deaf?					-</a:t>
            </a:r>
            <a:r>
              <a:rPr lang="en-GB" dirty="0">
                <a:solidFill>
                  <a:srgbClr val="FF0000"/>
                </a:solidFill>
              </a:rPr>
              <a:t>Beethoven</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784599"/>
            <a:ext cx="8820363" cy="2559923"/>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36880413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4799010" y="694035"/>
            <a:ext cx="2593980"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Random</a:t>
            </a:r>
          </a:p>
        </p:txBody>
      </p:sp>
      <p:sp>
        <p:nvSpPr>
          <p:cNvPr id="5" name="TextBox 4">
            <a:extLst>
              <a:ext uri="{FF2B5EF4-FFF2-40B4-BE49-F238E27FC236}">
                <a16:creationId xmlns:a16="http://schemas.microsoft.com/office/drawing/2014/main" id="{143F2EB1-B7AD-4B07-A758-B62498548519}"/>
              </a:ext>
            </a:extLst>
          </p:cNvPr>
          <p:cNvSpPr txBox="1"/>
          <p:nvPr/>
        </p:nvSpPr>
        <p:spPr>
          <a:xfrm>
            <a:off x="4198331" y="1938815"/>
            <a:ext cx="3909532" cy="369332"/>
          </a:xfrm>
          <a:prstGeom prst="rect">
            <a:avLst/>
          </a:prstGeom>
          <a:noFill/>
        </p:spPr>
        <p:txBody>
          <a:bodyPr wrap="none" rtlCol="0">
            <a:spAutoFit/>
          </a:bodyPr>
          <a:lstStyle/>
          <a:p>
            <a:r>
              <a:rPr lang="en-GB" dirty="0"/>
              <a:t>How many valves does a trumpet have?</a:t>
            </a:r>
          </a:p>
        </p:txBody>
      </p:sp>
      <p:sp>
        <p:nvSpPr>
          <p:cNvPr id="6" name="TextBox 5">
            <a:extLst>
              <a:ext uri="{FF2B5EF4-FFF2-40B4-BE49-F238E27FC236}">
                <a16:creationId xmlns:a16="http://schemas.microsoft.com/office/drawing/2014/main" id="{F70EED35-BC7F-47C5-8274-0A9048DE6E5F}"/>
              </a:ext>
            </a:extLst>
          </p:cNvPr>
          <p:cNvSpPr txBox="1"/>
          <p:nvPr/>
        </p:nvSpPr>
        <p:spPr>
          <a:xfrm>
            <a:off x="5837209" y="2727762"/>
            <a:ext cx="726674" cy="369332"/>
          </a:xfrm>
          <a:prstGeom prst="rect">
            <a:avLst/>
          </a:prstGeom>
          <a:noFill/>
        </p:spPr>
        <p:txBody>
          <a:bodyPr wrap="none" rtlCol="0">
            <a:spAutoFit/>
          </a:bodyPr>
          <a:lstStyle/>
          <a:p>
            <a:r>
              <a:rPr lang="en-GB" dirty="0">
                <a:solidFill>
                  <a:srgbClr val="FF0000"/>
                </a:solidFill>
              </a:rPr>
              <a:t>Three</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759200"/>
            <a:ext cx="8585200" cy="2308324"/>
          </a:xfrm>
          <a:prstGeom prst="rect">
            <a:avLst/>
          </a:prstGeom>
          <a:noFill/>
        </p:spPr>
        <p:txBody>
          <a:bodyPr wrap="square" rtlCol="0">
            <a:spAutoFit/>
          </a:bodyPr>
          <a:lstStyle/>
          <a:p>
            <a:r>
              <a:rPr lang="en-GB" dirty="0"/>
              <a:t>Three bonus questions on The Country of Chile:</a:t>
            </a:r>
          </a:p>
          <a:p>
            <a:endParaRPr lang="en-GB" dirty="0"/>
          </a:p>
          <a:p>
            <a:pPr marL="342900" indent="-342900">
              <a:buAutoNum type="arabicPeriod"/>
            </a:pPr>
            <a:r>
              <a:rPr lang="en-GB" dirty="0"/>
              <a:t>What is the native language of Chile?									</a:t>
            </a:r>
            <a:r>
              <a:rPr lang="en-GB" dirty="0">
                <a:solidFill>
                  <a:srgbClr val="FF0000"/>
                </a:solidFill>
              </a:rPr>
              <a:t>- Spanish</a:t>
            </a:r>
          </a:p>
          <a:p>
            <a:pPr marL="342900" indent="-342900">
              <a:buAutoNum type="arabicPeriod"/>
            </a:pPr>
            <a:r>
              <a:rPr lang="en-GB" dirty="0"/>
              <a:t>Name a courtiers that boarder with Chile:</a:t>
            </a:r>
          </a:p>
          <a:p>
            <a:r>
              <a:rPr lang="en-GB" dirty="0"/>
              <a:t>				- </a:t>
            </a:r>
            <a:r>
              <a:rPr lang="en-GB" dirty="0">
                <a:solidFill>
                  <a:srgbClr val="FF0000"/>
                </a:solidFill>
              </a:rPr>
              <a:t>Peru, Argentina, Bolivia</a:t>
            </a:r>
          </a:p>
          <a:p>
            <a:pPr marL="342900" indent="-342900">
              <a:buFont typeface="+mj-lt"/>
              <a:buAutoNum type="arabicPeriod" startAt="3"/>
            </a:pPr>
            <a:r>
              <a:rPr lang="en-GB" dirty="0"/>
              <a:t>The capital city of Chile is Santiago. If you were to fly due west from Santiago, which country would you arrive at first?	</a:t>
            </a:r>
            <a:r>
              <a:rPr lang="en-GB" dirty="0">
                <a:solidFill>
                  <a:srgbClr val="FF0000"/>
                </a:solidFill>
              </a:rPr>
              <a:t>- Australia</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784599"/>
            <a:ext cx="8820363" cy="2559923"/>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324859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4442566" y="694035"/>
            <a:ext cx="3306867"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Geography</a:t>
            </a:r>
          </a:p>
        </p:txBody>
      </p:sp>
      <p:sp>
        <p:nvSpPr>
          <p:cNvPr id="5" name="TextBox 4">
            <a:extLst>
              <a:ext uri="{FF2B5EF4-FFF2-40B4-BE49-F238E27FC236}">
                <a16:creationId xmlns:a16="http://schemas.microsoft.com/office/drawing/2014/main" id="{143F2EB1-B7AD-4B07-A758-B62498548519}"/>
              </a:ext>
            </a:extLst>
          </p:cNvPr>
          <p:cNvSpPr txBox="1"/>
          <p:nvPr/>
        </p:nvSpPr>
        <p:spPr>
          <a:xfrm>
            <a:off x="1889334" y="1951514"/>
            <a:ext cx="8616846" cy="369332"/>
          </a:xfrm>
          <a:prstGeom prst="rect">
            <a:avLst/>
          </a:prstGeom>
          <a:noFill/>
        </p:spPr>
        <p:txBody>
          <a:bodyPr wrap="none" rtlCol="0">
            <a:spAutoFit/>
          </a:bodyPr>
          <a:lstStyle/>
          <a:p>
            <a:r>
              <a:rPr lang="en-GB" dirty="0"/>
              <a:t>Vincent Van Gogh, Rembrandt and Johan Cruyff were all born in which European country?</a:t>
            </a:r>
          </a:p>
        </p:txBody>
      </p:sp>
      <p:sp>
        <p:nvSpPr>
          <p:cNvPr id="6" name="TextBox 5">
            <a:extLst>
              <a:ext uri="{FF2B5EF4-FFF2-40B4-BE49-F238E27FC236}">
                <a16:creationId xmlns:a16="http://schemas.microsoft.com/office/drawing/2014/main" id="{F70EED35-BC7F-47C5-8274-0A9048DE6E5F}"/>
              </a:ext>
            </a:extLst>
          </p:cNvPr>
          <p:cNvSpPr txBox="1"/>
          <p:nvPr/>
        </p:nvSpPr>
        <p:spPr>
          <a:xfrm>
            <a:off x="4965528" y="2760703"/>
            <a:ext cx="2260940" cy="369332"/>
          </a:xfrm>
          <a:prstGeom prst="rect">
            <a:avLst/>
          </a:prstGeom>
          <a:noFill/>
        </p:spPr>
        <p:txBody>
          <a:bodyPr wrap="none" rtlCol="0">
            <a:spAutoFit/>
          </a:bodyPr>
          <a:lstStyle/>
          <a:p>
            <a:r>
              <a:rPr lang="en-GB" dirty="0">
                <a:solidFill>
                  <a:srgbClr val="FF0000"/>
                </a:solidFill>
              </a:rPr>
              <a:t>Netherlands / Holland</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759200"/>
            <a:ext cx="8585200" cy="2031325"/>
          </a:xfrm>
          <a:prstGeom prst="rect">
            <a:avLst/>
          </a:prstGeom>
          <a:noFill/>
        </p:spPr>
        <p:txBody>
          <a:bodyPr wrap="square" rtlCol="0">
            <a:spAutoFit/>
          </a:bodyPr>
          <a:lstStyle/>
          <a:p>
            <a:r>
              <a:rPr lang="en-GB" dirty="0"/>
              <a:t>Three bonus questions on Netherlands:</a:t>
            </a:r>
          </a:p>
          <a:p>
            <a:endParaRPr lang="en-GB" dirty="0"/>
          </a:p>
          <a:p>
            <a:pPr marL="342900" indent="-342900">
              <a:buAutoNum type="arabicPeriod"/>
            </a:pPr>
            <a:r>
              <a:rPr lang="en-GB" dirty="0"/>
              <a:t>Which flower is most related with the Netherlands?		</a:t>
            </a:r>
            <a:r>
              <a:rPr lang="en-GB" dirty="0">
                <a:solidFill>
                  <a:srgbClr val="FF0000"/>
                </a:solidFill>
              </a:rPr>
              <a:t>- Tulip</a:t>
            </a:r>
          </a:p>
          <a:p>
            <a:pPr marL="342900" indent="-342900">
              <a:buAutoNum type="arabicPeriod"/>
            </a:pPr>
            <a:r>
              <a:rPr lang="en-GB" dirty="0"/>
              <a:t>The colours on the Dutch flag are Blue, White and Red, but which way do the colours go?							- </a:t>
            </a:r>
            <a:r>
              <a:rPr lang="en-GB" dirty="0">
                <a:solidFill>
                  <a:srgbClr val="FF0000"/>
                </a:solidFill>
              </a:rPr>
              <a:t>Horizontally</a:t>
            </a:r>
          </a:p>
          <a:p>
            <a:pPr marL="342900" indent="-342900">
              <a:buFont typeface="+mj-lt"/>
              <a:buAutoNum type="arabicPeriod" startAt="3"/>
            </a:pPr>
            <a:r>
              <a:rPr lang="en-GB" dirty="0"/>
              <a:t>The international court of justice is situated in the Netherlands and is named after the city in which it is situated. Can you name the city it is situated in?- </a:t>
            </a:r>
            <a:r>
              <a:rPr lang="en-GB" dirty="0">
                <a:solidFill>
                  <a:srgbClr val="FF0000"/>
                </a:solidFill>
              </a:rPr>
              <a:t>The Hague</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784599"/>
            <a:ext cx="8820363" cy="2031325"/>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2958709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51ADD5F-91AD-4205-9660-39A52D01281D}"/>
              </a:ext>
            </a:extLst>
          </p:cNvPr>
          <p:cNvSpPr/>
          <p:nvPr/>
        </p:nvSpPr>
        <p:spPr>
          <a:xfrm>
            <a:off x="4442566" y="694035"/>
            <a:ext cx="3306867" cy="923330"/>
          </a:xfrm>
          <a:prstGeom prst="rect">
            <a:avLst/>
          </a:prstGeom>
          <a:noFill/>
        </p:spPr>
        <p:txBody>
          <a:bodyPr wrap="non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Geography</a:t>
            </a:r>
          </a:p>
        </p:txBody>
      </p:sp>
      <p:sp>
        <p:nvSpPr>
          <p:cNvPr id="5" name="TextBox 4">
            <a:extLst>
              <a:ext uri="{FF2B5EF4-FFF2-40B4-BE49-F238E27FC236}">
                <a16:creationId xmlns:a16="http://schemas.microsoft.com/office/drawing/2014/main" id="{143F2EB1-B7AD-4B07-A758-B62498548519}"/>
              </a:ext>
            </a:extLst>
          </p:cNvPr>
          <p:cNvSpPr txBox="1"/>
          <p:nvPr/>
        </p:nvSpPr>
        <p:spPr>
          <a:xfrm>
            <a:off x="2533997" y="1946871"/>
            <a:ext cx="7124002" cy="369332"/>
          </a:xfrm>
          <a:prstGeom prst="rect">
            <a:avLst/>
          </a:prstGeom>
          <a:noFill/>
        </p:spPr>
        <p:txBody>
          <a:bodyPr wrap="none" rtlCol="0">
            <a:spAutoFit/>
          </a:bodyPr>
          <a:lstStyle/>
          <a:p>
            <a:r>
              <a:rPr lang="en-GB" dirty="0"/>
              <a:t>The Seychelles, the Maldives and Mauritius are all islands in which ocean?</a:t>
            </a:r>
          </a:p>
        </p:txBody>
      </p:sp>
      <p:sp>
        <p:nvSpPr>
          <p:cNvPr id="6" name="TextBox 5">
            <a:extLst>
              <a:ext uri="{FF2B5EF4-FFF2-40B4-BE49-F238E27FC236}">
                <a16:creationId xmlns:a16="http://schemas.microsoft.com/office/drawing/2014/main" id="{F70EED35-BC7F-47C5-8274-0A9048DE6E5F}"/>
              </a:ext>
            </a:extLst>
          </p:cNvPr>
          <p:cNvSpPr txBox="1"/>
          <p:nvPr/>
        </p:nvSpPr>
        <p:spPr>
          <a:xfrm>
            <a:off x="5384906" y="2760703"/>
            <a:ext cx="1422184" cy="369332"/>
          </a:xfrm>
          <a:prstGeom prst="rect">
            <a:avLst/>
          </a:prstGeom>
          <a:noFill/>
        </p:spPr>
        <p:txBody>
          <a:bodyPr wrap="none" rtlCol="0">
            <a:spAutoFit/>
          </a:bodyPr>
          <a:lstStyle/>
          <a:p>
            <a:r>
              <a:rPr lang="en-GB" dirty="0"/>
              <a:t>Indian Ocean</a:t>
            </a:r>
          </a:p>
        </p:txBody>
      </p:sp>
      <p:sp>
        <p:nvSpPr>
          <p:cNvPr id="7" name="TextBox 6">
            <a:extLst>
              <a:ext uri="{FF2B5EF4-FFF2-40B4-BE49-F238E27FC236}">
                <a16:creationId xmlns:a16="http://schemas.microsoft.com/office/drawing/2014/main" id="{291ED551-1C4E-4384-8EB2-55509979D993}"/>
              </a:ext>
            </a:extLst>
          </p:cNvPr>
          <p:cNvSpPr txBox="1"/>
          <p:nvPr/>
        </p:nvSpPr>
        <p:spPr>
          <a:xfrm>
            <a:off x="1816100" y="3759200"/>
            <a:ext cx="8585200" cy="1477328"/>
          </a:xfrm>
          <a:prstGeom prst="rect">
            <a:avLst/>
          </a:prstGeom>
          <a:noFill/>
        </p:spPr>
        <p:txBody>
          <a:bodyPr wrap="square" rtlCol="0">
            <a:spAutoFit/>
          </a:bodyPr>
          <a:lstStyle/>
          <a:p>
            <a:r>
              <a:rPr lang="en-GB" dirty="0"/>
              <a:t>Three bonus questions on Oceans:</a:t>
            </a:r>
          </a:p>
          <a:p>
            <a:endParaRPr lang="en-GB" dirty="0"/>
          </a:p>
          <a:p>
            <a:pPr marL="342900" indent="-342900">
              <a:buAutoNum type="arabicPeriod"/>
            </a:pPr>
            <a:r>
              <a:rPr lang="en-GB" dirty="0"/>
              <a:t>Which is the largest ocean in the world?			</a:t>
            </a:r>
            <a:r>
              <a:rPr lang="en-GB" dirty="0">
                <a:solidFill>
                  <a:srgbClr val="FF0000"/>
                </a:solidFill>
              </a:rPr>
              <a:t>- Pacific</a:t>
            </a:r>
          </a:p>
          <a:p>
            <a:pPr marL="342900" indent="-342900">
              <a:buAutoNum type="arabicPeriod"/>
            </a:pPr>
            <a:r>
              <a:rPr lang="en-GB" dirty="0"/>
              <a:t>Where would you find the sea of tranquillity?			- </a:t>
            </a:r>
            <a:r>
              <a:rPr lang="en-GB" dirty="0">
                <a:solidFill>
                  <a:srgbClr val="FF0000"/>
                </a:solidFill>
              </a:rPr>
              <a:t>the Moon</a:t>
            </a:r>
          </a:p>
          <a:p>
            <a:pPr marL="342900" indent="-342900">
              <a:buFont typeface="+mj-lt"/>
              <a:buAutoNum type="arabicPeriod" startAt="3"/>
            </a:pPr>
            <a:r>
              <a:rPr lang="en-GB" dirty="0"/>
              <a:t>What is the only ocean entirely in the northern hemisphere?	- </a:t>
            </a:r>
            <a:r>
              <a:rPr lang="en-GB" dirty="0">
                <a:solidFill>
                  <a:srgbClr val="FF0000"/>
                </a:solidFill>
              </a:rPr>
              <a:t>The Artic</a:t>
            </a:r>
          </a:p>
        </p:txBody>
      </p:sp>
      <p:sp>
        <p:nvSpPr>
          <p:cNvPr id="8" name="Rectangle 7">
            <a:extLst>
              <a:ext uri="{FF2B5EF4-FFF2-40B4-BE49-F238E27FC236}">
                <a16:creationId xmlns:a16="http://schemas.microsoft.com/office/drawing/2014/main" id="{A029F9EE-12E2-4C2C-B225-880C0716A091}"/>
              </a:ext>
            </a:extLst>
          </p:cNvPr>
          <p:cNvSpPr/>
          <p:nvPr/>
        </p:nvSpPr>
        <p:spPr>
          <a:xfrm>
            <a:off x="1685817" y="1892300"/>
            <a:ext cx="8820363" cy="1422400"/>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
        <p:nvSpPr>
          <p:cNvPr id="9" name="Rectangle 8">
            <a:extLst>
              <a:ext uri="{FF2B5EF4-FFF2-40B4-BE49-F238E27FC236}">
                <a16:creationId xmlns:a16="http://schemas.microsoft.com/office/drawing/2014/main" id="{0371BA29-D785-466C-9E37-4024414575B2}"/>
              </a:ext>
            </a:extLst>
          </p:cNvPr>
          <p:cNvSpPr/>
          <p:nvPr/>
        </p:nvSpPr>
        <p:spPr>
          <a:xfrm>
            <a:off x="1685817" y="3784600"/>
            <a:ext cx="8820363" cy="1477328"/>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18341038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712</TotalTime>
  <Words>2818</Words>
  <Application>Microsoft Office PowerPoint</Application>
  <PresentationFormat>Widescreen</PresentationFormat>
  <Paragraphs>737</Paragraphs>
  <Slides>76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76</vt:i4>
      </vt:variant>
    </vt:vector>
  </HeadingPairs>
  <TitlesOfParts>
    <vt:vector size="81"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Norbury</dc:creator>
  <cp:lastModifiedBy>Mr Norbury</cp:lastModifiedBy>
  <cp:revision>31</cp:revision>
  <dcterms:created xsi:type="dcterms:W3CDTF">2017-11-22T21:40:06Z</dcterms:created>
  <dcterms:modified xsi:type="dcterms:W3CDTF">2017-12-15T11:56:41Z</dcterms:modified>
</cp:coreProperties>
</file>